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E91E6-B2EC-4B1C-B9A3-CFAB87E4AF78}" type="datetimeFigureOut">
              <a:rPr lang="es-MX" smtClean="0"/>
              <a:t>16/01/2024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39379-119B-464B-AEB3-2D0B6AAE1D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767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editar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34A8-B94E-4D37-B9F3-A2B0F0A1BFE8}" type="datetime1">
              <a:rPr lang="es-MX" smtClean="0"/>
              <a:t>16/01/2024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00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2C1F-901D-4EBA-9A15-6D30207DEBF6}" type="datetime1">
              <a:rPr lang="es-MX" smtClean="0"/>
              <a:t>16/01/2024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864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F053-1B42-45D5-BC8A-9AE7EC6A3B00}" type="datetime1">
              <a:rPr lang="es-MX" smtClean="0"/>
              <a:t>16/01/2024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919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914-FEFC-4D15-8217-9C431F036910}" type="datetime1">
              <a:rPr lang="es-MX" smtClean="0"/>
              <a:t>16/01/2024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7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B79-DC5F-4D77-ABDD-C4C442DBB87F}" type="datetime1">
              <a:rPr lang="es-MX" smtClean="0"/>
              <a:t>16/01/2024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503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1221-217C-4CE2-8ACE-2B661B41DFFD}" type="datetime1">
              <a:rPr lang="es-MX" smtClean="0"/>
              <a:t>16/01/2024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779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Editar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2C6-7244-4A4A-B859-56BC0B5A1A31}" type="datetime1">
              <a:rPr lang="es-MX" smtClean="0"/>
              <a:t>16/01/2024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38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4D0B-D4C0-4C61-9738-88F5BC0E6AFA}" type="datetime1">
              <a:rPr lang="es-MX" smtClean="0"/>
              <a:t>16/01/2024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3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324E-D4F9-4125-967C-D5E978BD2946}" type="datetime1">
              <a:rPr lang="es-MX" smtClean="0"/>
              <a:t>16/01/2024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408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Editar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8596-6B2A-4A3C-8844-BC8FFF21B2AB}" type="datetime1">
              <a:rPr lang="es-MX" smtClean="0"/>
              <a:t>16/01/2024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43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5249-DCE0-48D4-99A2-66066B0941C5}" type="datetime1">
              <a:rPr lang="es-MX" smtClean="0"/>
              <a:t>16/01/2024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20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243E74-40FB-4116-9FF2-8EE61F525087}" type="datetime1">
              <a:rPr lang="es-MX" smtClean="0"/>
              <a:t>16/01/2024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68EC93-D53A-4324-8823-0377351A3131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67197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Ley de Amdahl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998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altLang="es-MX" dirty="0" smtClean="0"/>
                  <a:t>Se utiliza la ley </a:t>
                </a:r>
                <a:r>
                  <a:rPr lang="es-MX" altLang="es-MX" dirty="0"/>
                  <a:t>de Amdahl:</a:t>
                </a:r>
              </a:p>
              <a:p>
                <a:pPr>
                  <a:spcBef>
                    <a:spcPts val="5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MX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s-E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𝑜𝑙𝑑</m:t>
                        </m:r>
                      </m:sub>
                    </m:sSub>
                    <m:r>
                      <a:rPr lang="es-E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s-E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e>
                        </m:d>
                        <m: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s-E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s-MX" altLang="es-MX" sz="2400" dirty="0"/>
              </a:p>
              <a:p>
                <a:r>
                  <a:rPr lang="es-MX" altLang="es-MX" dirty="0"/>
                  <a:t>Datos del problema: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𝑜𝑙𝑑</m:t>
                        </m:r>
                      </m:sub>
                    </m:sSub>
                    <m:r>
                      <a:rPr lang="es-ES" altLang="es-MX" sz="2400" i="1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s-MX" altLang="es-MX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s-ES" altLang="es-MX" sz="24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s-MX" altLang="es-MX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altLang="es-MX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s-MX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es-ES" altLang="es-MX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s-ES" altLang="es-MX" sz="2400" i="1">
                        <a:latin typeface="Cambria Math" panose="02040503050406030204" pitchFamily="18" charset="0"/>
                      </a:rPr>
                      <m:t>=0.8</m:t>
                    </m:r>
                  </m:oMath>
                </a14:m>
                <a:endParaRPr lang="es-MX" altLang="es-MX" sz="2400" dirty="0"/>
              </a:p>
              <a:p>
                <a:r>
                  <a:rPr lang="es-MX" altLang="es-MX" dirty="0"/>
                  <a:t>No se conoce el speedup de la mejora.</a:t>
                </a:r>
                <a:endParaRPr lang="en-US" altLang="es-MX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3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0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20=100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1−0.8</m:t>
                            </m:r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0.8/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20=100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0.2+0.8/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𝑚𝑒𝑗𝑜𝑟𝑎</m:t>
                            </m:r>
                          </m:sub>
                        </m:sSub>
                      </m:e>
                    </m:d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20=20+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80/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20−20=80/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0=80/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</m:oMath>
                </a14:m>
                <a:endParaRPr lang="en-MX" dirty="0"/>
              </a:p>
              <a:p>
                <a:r>
                  <a:rPr lang="en-MX" dirty="0"/>
                  <a:t>Conclusión: </a:t>
                </a:r>
                <a:r>
                  <a:rPr lang="en-MX" b="1" dirty="0">
                    <a:solidFill>
                      <a:srgbClr val="FF0000"/>
                    </a:solidFill>
                  </a:rPr>
                  <a:t>no</a:t>
                </a:r>
                <a:r>
                  <a:rPr lang="en-MX" dirty="0"/>
                  <a:t> hay forma de que el programa mejorado corrra en 20 segundos.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37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Corolario de la ley de Amdahl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_tradnl" dirty="0"/>
                  <a:t>El speedup global está limitado por la fracción del programa que se puede mejorar.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𝑚𝑒𝑗𝑜𝑟𝑎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3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504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Se tiene un servidor de Web.</a:t>
            </a:r>
          </a:p>
          <a:p>
            <a:r>
              <a:rPr lang="es-MX" altLang="es-MX" dirty="0"/>
              <a:t>Se le cambia la CPU por una CPU que es 10 veces más rápida que la antigua.</a:t>
            </a:r>
          </a:p>
          <a:p>
            <a:r>
              <a:rPr lang="es-MX" altLang="es-MX" dirty="0"/>
              <a:t>Originalmente, el servidor estaba 40% del tiempo haciendo cálculos y 60% ociosa esperando I/O.</a:t>
            </a:r>
          </a:p>
          <a:p>
            <a:r>
              <a:rPr lang="es-MX" altLang="es-MX" dirty="0"/>
              <a:t>¿Cuál es el speedup global con la nueva CPU?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55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_tradnl" dirty="0"/>
                  <a:t>Fracción que se puede mejorar: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_trad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_tradnl" i="1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s-ES_tradnl" dirty="0"/>
              </a:p>
              <a:p>
                <a:r>
                  <a:rPr lang="es-ES_tradnl" dirty="0"/>
                  <a:t>Speedup de la mejora: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_trad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_tradnl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s-ES_tradnl" dirty="0"/>
              </a:p>
              <a:p>
                <a:r>
                  <a:rPr lang="es-ES_tradnl" dirty="0"/>
                  <a:t>El corolario de la ley de Amdahl limita el speedup global: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_trad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_tradnl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ES_trad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1−0.4</m:t>
                        </m:r>
                      </m:den>
                    </m:f>
                    <m:r>
                      <a:rPr lang="es-ES_tradnl" i="1">
                        <a:latin typeface="Cambria Math" panose="02040503050406030204" pitchFamily="18" charset="0"/>
                      </a:rPr>
                      <m:t>=1.667</m:t>
                    </m:r>
                  </m:oMath>
                </a14:m>
                <a:endParaRPr lang="es-ES_tradnl" dirty="0"/>
              </a:p>
              <a:p>
                <a:r>
                  <a:rPr lang="es-ES_tradnl" dirty="0"/>
                  <a:t>Usando la ley de Amdahl, el speedup global es: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_trad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_tradn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_trad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s-ES_tradn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_tradnl" i="1">
                                <a:latin typeface="Cambria Math" panose="02040503050406030204" pitchFamily="18" charset="0"/>
                              </a:rPr>
                              <m:t>1−0.4</m:t>
                            </m:r>
                          </m:e>
                        </m:d>
                        <m:r>
                          <a:rPr lang="es-ES_tradnl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_tradn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_tradnl" i="1">
                                <a:latin typeface="Cambria Math" panose="02040503050406030204" pitchFamily="18" charset="0"/>
                              </a:rPr>
                              <m:t>0.4</m:t>
                            </m:r>
                          </m:num>
                          <m:den>
                            <m:r>
                              <a:rPr lang="es-ES_tradnl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den>
                    </m:f>
                    <m:r>
                      <a:rPr lang="es-ES_tradnl" i="1">
                        <a:latin typeface="Cambria Math" panose="02040503050406030204" pitchFamily="18" charset="0"/>
                      </a:rPr>
                      <m:t>=1.556</m:t>
                    </m:r>
                  </m:oMath>
                </a14:m>
                <a:endParaRPr lang="es-ES_tradnl" dirty="0"/>
              </a:p>
              <a:p>
                <a:r>
                  <a:rPr lang="es-ES_tradnl" dirty="0"/>
                  <a:t>El servidor con la nueva CPU es 55.6% más rápido que el servidor con la antigua CPU.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528" r="-833" b="-347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99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Aplicaciones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ley de Amdahl se puede usar para comparar entre dos opciones.</a:t>
            </a:r>
          </a:p>
          <a:p>
            <a:r>
              <a:rPr lang="es-ES_tradnl" dirty="0"/>
              <a:t>Se quiere mejorar un programa que hace ciertos cálculos. Hay dos opciones:</a:t>
            </a:r>
          </a:p>
          <a:p>
            <a:r>
              <a:rPr lang="es-ES_tradnl" dirty="0"/>
              <a:t>Comprar un chip que acelera el 20% del programa 10 veces.</a:t>
            </a:r>
          </a:p>
          <a:p>
            <a:r>
              <a:rPr lang="es-ES_tradnl" dirty="0"/>
              <a:t>Recodificar el 50% del programa para que corra 1.6 veces más rápido.</a:t>
            </a:r>
          </a:p>
          <a:p>
            <a:r>
              <a:rPr lang="es-ES_tradnl" dirty="0"/>
              <a:t>¿Qué opción ofrece mejor speedup?</a:t>
            </a:r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9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Opción 1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1−0.2</m:t>
                            </m:r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0.2</m:t>
                            </m:r>
                          </m:num>
                          <m:den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=1.219</m:t>
                    </m:r>
                  </m:oMath>
                </a14:m>
                <a:endParaRPr lang="en-MX" dirty="0"/>
              </a:p>
              <a:p>
                <a:r>
                  <a:rPr lang="es-MX" dirty="0" smtClean="0"/>
                  <a:t>La opción de comprar un chip ofrece un speedup de 21.9%.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604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Opción 2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=1.6</m:t>
                    </m:r>
                  </m:oMath>
                </a14:m>
                <a:endParaRPr lang="en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1−0.5</m:t>
                            </m:r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0.5</m:t>
                            </m:r>
                          </m:num>
                          <m:den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1.6</m:t>
                            </m:r>
                          </m:den>
                        </m:f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=1.231</m:t>
                    </m:r>
                  </m:oMath>
                </a14:m>
                <a:endParaRPr lang="es-MX" dirty="0" smtClean="0"/>
              </a:p>
              <a:p>
                <a:r>
                  <a:rPr lang="es-MX" dirty="0" smtClean="0"/>
                  <a:t>La opción de recodificar ofrece un speedup de 23.1%.</a:t>
                </a:r>
                <a:endParaRPr lang="en-MX" dirty="0"/>
              </a:p>
              <a:p>
                <a:r>
                  <a:rPr lang="en-MX" dirty="0"/>
                  <a:t>Conclusión: no hay mucha diferencia entre </a:t>
                </a:r>
                <a:r>
                  <a:rPr lang="en-MX" dirty="0" smtClean="0"/>
                  <a:t>21</a:t>
                </a:r>
                <a:r>
                  <a:rPr lang="es-MX" dirty="0" smtClean="0"/>
                  <a:t>.</a:t>
                </a:r>
                <a:r>
                  <a:rPr lang="en-MX" dirty="0" smtClean="0"/>
                  <a:t>9</a:t>
                </a:r>
                <a:r>
                  <a:rPr lang="es-MX" dirty="0" smtClean="0"/>
                  <a:t>%</a:t>
                </a:r>
                <a:r>
                  <a:rPr lang="en-MX" dirty="0" smtClean="0"/>
                  <a:t> </a:t>
                </a:r>
                <a:r>
                  <a:rPr lang="en-MX" dirty="0"/>
                  <a:t>y </a:t>
                </a:r>
                <a:r>
                  <a:rPr lang="en-MX" dirty="0" smtClean="0"/>
                  <a:t>23</a:t>
                </a:r>
                <a:r>
                  <a:rPr lang="es-MX" dirty="0" smtClean="0"/>
                  <a:t>.</a:t>
                </a:r>
                <a:r>
                  <a:rPr lang="en-MX" dirty="0" smtClean="0"/>
                  <a:t>1</a:t>
                </a:r>
                <a:r>
                  <a:rPr lang="es-MX" dirty="0" smtClean="0"/>
                  <a:t>%</a:t>
                </a:r>
                <a:r>
                  <a:rPr lang="en-MX" dirty="0" smtClean="0"/>
                  <a:t>.</a:t>
                </a:r>
                <a:endParaRPr lang="en-MX" dirty="0"/>
              </a:p>
              <a:p>
                <a:r>
                  <a:rPr lang="en-MX" dirty="0"/>
                  <a:t>Hay que considerar otros factores en la decisión.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17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Aplicaciones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La ley de Amdahl se puede usar en otros estudios.</a:t>
            </a:r>
          </a:p>
          <a:p>
            <a:r>
              <a:rPr lang="en-MX" dirty="0"/>
              <a:t>Un sistema de discos en un centro de cómputo tiene varios componentes.</a:t>
            </a:r>
          </a:p>
          <a:p>
            <a:r>
              <a:rPr lang="en-MX" dirty="0"/>
              <a:t>Cuándo se presenta una falla, el porcentaje de que sea uno de los componentes es como sigue: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18</a:t>
            </a:fld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729" y="4130040"/>
            <a:ext cx="4737003" cy="23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65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Aplicaciones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Un estudio determina que instalando otra fuente de poder eleva la confiabilidad (tiempo medio entre fallas) de las fuentes de poder en 4,150 veces.</a:t>
            </a:r>
          </a:p>
          <a:p>
            <a:r>
              <a:rPr lang="es-MX" altLang="es-MX" dirty="0"/>
              <a:t>¿Qué tanto se eleva la confiabilidad de todo el sistema de discos?</a:t>
            </a:r>
            <a:endParaRPr lang="en-US" altLang="es-MX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Definición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_tradnl" dirty="0"/>
                  <a:t>Evalúa como cambia el rendimiento al mejorar una parte de la computadora.</a:t>
                </a:r>
              </a:p>
              <a:p>
                <a:r>
                  <a:rPr lang="es-ES_tradnl" dirty="0"/>
                  <a:t>Define el speedup (aceleración) que se puede alcanzar al usar cierta mejora: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</a:rPr>
                      <m:t>Speedup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Rendimiento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usar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la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mejora</m:t>
                        </m:r>
                      </m:num>
                      <m:den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Rendimiento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la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mejora</m:t>
                        </m:r>
                      </m:den>
                    </m:f>
                  </m:oMath>
                </a14:m>
                <a:endParaRPr lang="es-ES_tradnl" dirty="0"/>
              </a:p>
              <a:p>
                <a:r>
                  <a:rPr lang="es-ES_tradnl" dirty="0"/>
                  <a:t>Alternativamente: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</a:rPr>
                      <m:t>Speedup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Tiempo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de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ejecuci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la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mejora</m:t>
                        </m:r>
                      </m:num>
                      <m:den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Tiempo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de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ejecuci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con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la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mejora</m:t>
                        </m:r>
                      </m:den>
                    </m:f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3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24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Respuesta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MX" dirty="0"/>
                  <a:t>La ley de Amdahl se puede adaptar: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MX" dirty="0"/>
              </a:p>
              <a:p>
                <a:r>
                  <a:rPr lang="en-MX" dirty="0"/>
                  <a:t>Fracción que se puede mejorar: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=0.22</m:t>
                    </m:r>
                  </m:oMath>
                </a14:m>
                <a:endParaRPr lang="en-MX" dirty="0"/>
              </a:p>
              <a:p>
                <a:r>
                  <a:rPr lang="en-MX" dirty="0"/>
                  <a:t>Confiabilidad de la mejora: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=4150</m:t>
                    </m:r>
                  </m:oMath>
                </a14:m>
                <a:endParaRPr lang="en-MX" dirty="0"/>
              </a:p>
              <a:p>
                <a:r>
                  <a:rPr lang="en-MX" dirty="0"/>
                  <a:t>Confiabilidad global: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1−0.22</m:t>
                            </m:r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0.22</m:t>
                            </m:r>
                          </m:num>
                          <m:den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4150</m:t>
                            </m:r>
                          </m:den>
                        </m:f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=1.28</m:t>
                    </m:r>
                  </m:oMath>
                </a14:m>
                <a:endParaRPr lang="en-MX" dirty="0"/>
              </a:p>
              <a:p>
                <a:r>
                  <a:rPr lang="en-MX" dirty="0"/>
                  <a:t>El sistema con 2 fuentes de poder es 28% más confiable que con una fuente.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389" b="-20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28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Tiempo de ejecución con la mejora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𝑎𝑓𝑓</m:t>
                            </m:r>
                          </m:sub>
                        </m:sSub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𝑎𝑚𝑡</m:t>
                        </m:r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𝑛𝑜𝑎𝑓𝑓</m:t>
                        </m:r>
                      </m:sub>
                    </m:sSub>
                  </m:oMath>
                </a14:m>
                <a:endParaRPr lang="en-MX" dirty="0"/>
              </a:p>
              <a:p>
                <a:r>
                  <a:rPr lang="en-MX" dirty="0"/>
                  <a:t>Donde: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</m:oMath>
                </a14:m>
                <a:r>
                  <a:rPr lang="en-MX" dirty="0"/>
                  <a:t> es el tiempo de ejecución </a:t>
                </a:r>
                <a:r>
                  <a:rPr lang="es-MX" dirty="0" smtClean="0"/>
                  <a:t>nuevo </a:t>
                </a:r>
                <a:r>
                  <a:rPr lang="en-MX" dirty="0" smtClean="0"/>
                  <a:t>después </a:t>
                </a:r>
                <a:r>
                  <a:rPr lang="en-MX" dirty="0"/>
                  <a:t>de la mejora.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𝑎𝑓𝑓</m:t>
                        </m:r>
                      </m:sub>
                    </m:sSub>
                  </m:oMath>
                </a14:m>
                <a:r>
                  <a:rPr lang="en-MX" dirty="0"/>
                  <a:t> es el tiempo de ejecución </a:t>
                </a:r>
                <a:r>
                  <a:rPr lang="es-MX" dirty="0" smtClean="0"/>
                  <a:t>original </a:t>
                </a:r>
                <a:r>
                  <a:rPr lang="en-MX" dirty="0" smtClean="0"/>
                  <a:t>afectado </a:t>
                </a:r>
                <a:r>
                  <a:rPr lang="en-MX" dirty="0"/>
                  <a:t>por la mejora.</a:t>
                </a:r>
              </a:p>
              <a:p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𝑎𝑚𝑡</m:t>
                    </m:r>
                  </m:oMath>
                </a14:m>
                <a:r>
                  <a:rPr lang="en-MX" dirty="0"/>
                  <a:t> es la cantidad de la mejora.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𝑛𝑜𝑎𝑓𝑓</m:t>
                        </m:r>
                      </m:sub>
                    </m:sSub>
                  </m:oMath>
                </a14:m>
                <a:r>
                  <a:rPr lang="en-MX" dirty="0"/>
                  <a:t> es el tiempo de ejecución no afectado por la mejora.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50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Tiempo de ejecución con la mejora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𝑜𝑙𝑑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MX" dirty="0"/>
              </a:p>
              <a:p>
                <a:r>
                  <a:rPr lang="en-MX" dirty="0"/>
                  <a:t>Donde: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𝑜𝑙𝑑</m:t>
                        </m:r>
                      </m:sub>
                    </m:sSub>
                  </m:oMath>
                </a14:m>
                <a:r>
                  <a:rPr lang="en-MX" dirty="0"/>
                  <a:t> es el tiempo original sin la mejora.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</m:oMath>
                </a14:m>
                <a:r>
                  <a:rPr lang="en-MX" dirty="0"/>
                  <a:t> es la fracción del tiempo original afectado por la mejora (entre 0 y 1).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</m:oMath>
                </a14:m>
                <a:r>
                  <a:rPr lang="en-MX" dirty="0"/>
                  <a:t> es el speedup de la mejora.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r="-13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4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Un programa se tarda 1 minuto de hacer cierta tarea.</a:t>
            </a:r>
          </a:p>
          <a:p>
            <a:r>
              <a:rPr lang="en-MX" dirty="0"/>
              <a:t>De ese minuto, el programa se tarda 20 segundos ejecutando una función.</a:t>
            </a:r>
          </a:p>
          <a:p>
            <a:r>
              <a:rPr lang="en-MX" dirty="0"/>
              <a:t>Se cambia el algoritmo de la función y ahora se ejecuta en </a:t>
            </a:r>
            <a:r>
              <a:rPr lang="es-MX" dirty="0" smtClean="0"/>
              <a:t>1</a:t>
            </a:r>
            <a:r>
              <a:rPr lang="en-MX" dirty="0" smtClean="0"/>
              <a:t>2 </a:t>
            </a:r>
            <a:r>
              <a:rPr lang="en-MX" dirty="0"/>
              <a:t>segundos.</a:t>
            </a:r>
          </a:p>
          <a:p>
            <a:r>
              <a:rPr lang="en-MX" dirty="0"/>
              <a:t>¿Cuál es el tiempo de ejecución después del cambio?</a:t>
            </a:r>
          </a:p>
          <a:p>
            <a:r>
              <a:rPr lang="en-MX" dirty="0"/>
              <a:t>¿Cuál es el speedup que se obtiene?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0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𝑜𝑙𝑑</m:t>
                        </m:r>
                      </m:sub>
                    </m:sSub>
                    <m:r>
                      <a:rPr lang="es-ES" altLang="es-MX" i="1"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es-MX" altLang="es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alt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  <m:r>
                      <a:rPr lang="es-ES" altLang="es-MX" i="1">
                        <a:latin typeface="Cambria Math" panose="02040503050406030204" pitchFamily="18" charset="0"/>
                      </a:rPr>
                      <m:t>=0.333</m:t>
                    </m:r>
                  </m:oMath>
                </a14:m>
                <a:endParaRPr lang="es-MX" altLang="es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𝑚𝑒𝑗𝑜𝑟𝑎</m:t>
                        </m:r>
                      </m:sub>
                    </m:sSub>
                    <m:r>
                      <a:rPr lang="es-ES" alt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s-ES" altLang="es-MX" i="1">
                        <a:latin typeface="Cambria Math" panose="02040503050406030204" pitchFamily="18" charset="0"/>
                      </a:rPr>
                      <m:t>=1.667</m:t>
                    </m:r>
                  </m:oMath>
                </a14:m>
                <a:endParaRPr lang="es-MX" altLang="es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s-ES" altLang="es-MX" i="1">
                        <a:latin typeface="Cambria Math" panose="02040503050406030204" pitchFamily="18" charset="0"/>
                      </a:rPr>
                      <m:t>=60</m:t>
                    </m:r>
                    <m:r>
                      <a:rPr lang="es-ES" alt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alt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s-ES" altLang="es-MX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altLang="es-MX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1−0.333</m:t>
                            </m:r>
                          </m:e>
                        </m:d>
                        <m:r>
                          <a:rPr lang="es-ES" alt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altLang="es-MX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altLang="es-MX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0.333</m:t>
                            </m:r>
                          </m:num>
                          <m:den>
                            <m:r>
                              <a:rPr lang="es-ES" altLang="es-MX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1.667</m:t>
                            </m:r>
                          </m:den>
                        </m:f>
                      </m:e>
                    </m:d>
                  </m:oMath>
                </a14:m>
                <a:endParaRPr lang="es-ES" altLang="es-MX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s-ES" altLang="es-MX" i="1">
                        <a:latin typeface="Cambria Math" panose="02040503050406030204" pitchFamily="18" charset="0"/>
                      </a:rPr>
                      <m:t>=60</m:t>
                    </m:r>
                    <m:r>
                      <a:rPr lang="es-ES" alt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alt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0.667+0.2</m:t>
                        </m:r>
                      </m:e>
                    </m:d>
                    <m:r>
                      <a:rPr lang="es-ES" alt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=60×0.867=52</m:t>
                    </m:r>
                  </m:oMath>
                </a14:m>
                <a:endParaRPr lang="es-MX" altLang="es-MX" dirty="0" smtClean="0"/>
              </a:p>
              <a:p>
                <a:endParaRPr lang="es-MX" alt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92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altLang="es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alt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s-ES" altLang="es-MX" i="1"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s-ES" altLang="es-MX" i="1">
                        <a:latin typeface="Cambria Math" panose="02040503050406030204" pitchFamily="18" charset="0"/>
                      </a:rPr>
                      <m:t>=1.15</m:t>
                    </m:r>
                  </m:oMath>
                </a14:m>
                <a:endParaRPr lang="es-MX" altLang="es-MX" dirty="0"/>
              </a:p>
              <a:p>
                <a:r>
                  <a:rPr lang="es-MX" altLang="es-MX" dirty="0"/>
                  <a:t>El programa mejorado corre 15% más rápido que el original.</a:t>
                </a:r>
              </a:p>
              <a:p>
                <a:endParaRPr lang="en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646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Speedup global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𝑜𝑙𝑑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𝑛𝑒𝑤</m:t>
                            </m:r>
                          </m:sub>
                        </m:sSub>
                      </m:den>
                    </m:f>
                  </m:oMath>
                </a14:m>
                <a:endParaRPr lang="en-MX" dirty="0"/>
              </a:p>
              <a:p>
                <a:r>
                  <a:rPr lang="en-MX" dirty="0"/>
                  <a:t>Alternativamente: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X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𝑚𝑒𝑗𝑜𝑟𝑎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MX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59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Un programa tarda 100 segundos en correr.</a:t>
            </a:r>
          </a:p>
          <a:p>
            <a:r>
              <a:rPr lang="es-MX" altLang="es-MX" dirty="0"/>
              <a:t>El programa pasa 80 segundos en un procedimiento.</a:t>
            </a:r>
          </a:p>
          <a:p>
            <a:r>
              <a:rPr lang="es-MX" altLang="es-MX" dirty="0"/>
              <a:t>¿Qué tanto se debe mejorar ese procedimiento para que todo el programa corra 5 veces más rápido?</a:t>
            </a:r>
            <a:endParaRPr lang="en-US" altLang="es-MX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Universidad de Sonora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EC93-D53A-4324-8823-0377351A313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80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01-Presentacion</Template>
  <TotalTime>25</TotalTime>
  <Words>1309</Words>
  <Application>Microsoft Office PowerPoint</Application>
  <PresentationFormat>Panorámica</PresentationFormat>
  <Paragraphs>144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Wingdings 2</vt:lpstr>
      <vt:lpstr>Flujo</vt:lpstr>
      <vt:lpstr>Ley de Amdahl</vt:lpstr>
      <vt:lpstr>Definición</vt:lpstr>
      <vt:lpstr>Tiempo de ejecución con la mejora</vt:lpstr>
      <vt:lpstr>Tiempo de ejecución con la mejora</vt:lpstr>
      <vt:lpstr>Ejemplo</vt:lpstr>
      <vt:lpstr>Ejemplo</vt:lpstr>
      <vt:lpstr>Ejemplo</vt:lpstr>
      <vt:lpstr>Speedup global</vt:lpstr>
      <vt:lpstr>Ejemplo</vt:lpstr>
      <vt:lpstr>Ejemplo</vt:lpstr>
      <vt:lpstr>Ejemplo</vt:lpstr>
      <vt:lpstr>Corolario de la ley de Amdahl</vt:lpstr>
      <vt:lpstr>Ejemplo</vt:lpstr>
      <vt:lpstr>Ejemplo</vt:lpstr>
      <vt:lpstr>Aplicaciones</vt:lpstr>
      <vt:lpstr>Opción 1</vt:lpstr>
      <vt:lpstr>Opción 2</vt:lpstr>
      <vt:lpstr>Aplicaciones</vt:lpstr>
      <vt:lpstr>Aplicaciones</vt:lpstr>
      <vt:lpstr>Respuesta</vt:lpstr>
    </vt:vector>
  </TitlesOfParts>
  <Company>Universidad de Sonora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de Amdahl</dc:title>
  <dc:creator>Hector Villa</dc:creator>
  <cp:lastModifiedBy>Hector Villa</cp:lastModifiedBy>
  <cp:revision>4</cp:revision>
  <dcterms:created xsi:type="dcterms:W3CDTF">2024-01-16T17:58:23Z</dcterms:created>
  <dcterms:modified xsi:type="dcterms:W3CDTF">2024-01-16T18:24:07Z</dcterms:modified>
</cp:coreProperties>
</file>