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84" r:id="rId4"/>
    <p:sldId id="286" r:id="rId5"/>
    <p:sldId id="258" r:id="rId6"/>
    <p:sldId id="259" r:id="rId7"/>
    <p:sldId id="260" r:id="rId8"/>
    <p:sldId id="278" r:id="rId9"/>
    <p:sldId id="285" r:id="rId10"/>
    <p:sldId id="287" r:id="rId11"/>
    <p:sldId id="273" r:id="rId12"/>
    <p:sldId id="274" r:id="rId13"/>
    <p:sldId id="275" r:id="rId14"/>
    <p:sldId id="276" r:id="rId15"/>
    <p:sldId id="264" r:id="rId16"/>
    <p:sldId id="261" r:id="rId17"/>
    <p:sldId id="279" r:id="rId18"/>
    <p:sldId id="262" r:id="rId19"/>
    <p:sldId id="280" r:id="rId20"/>
    <p:sldId id="263" r:id="rId21"/>
    <p:sldId id="265" r:id="rId22"/>
    <p:sldId id="266" r:id="rId23"/>
    <p:sldId id="267" r:id="rId24"/>
    <p:sldId id="268" r:id="rId25"/>
    <p:sldId id="281" r:id="rId26"/>
    <p:sldId id="269" r:id="rId27"/>
    <p:sldId id="282" r:id="rId28"/>
    <p:sldId id="270" r:id="rId29"/>
    <p:sldId id="271" r:id="rId30"/>
    <p:sldId id="283" r:id="rId31"/>
    <p:sldId id="272" r:id="rId32"/>
    <p:sldId id="277" r:id="rId33"/>
  </p:sldIdLst>
  <p:sldSz cx="9144000" cy="6858000" type="screen4x3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>
      <p:cViewPr varScale="1">
        <p:scale>
          <a:sx n="56" d="100"/>
          <a:sy n="56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DA83358-C993-42B4-A61A-EA6450D207AA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D3AA5E8-1407-40A1-B856-05EA9C7DF6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38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416-B8F7-401A-BB50-36C3B3C7BC73}" type="datetime1">
              <a:rPr lang="es-ES" smtClean="0"/>
              <a:t>14/01/2025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BE42-54C8-4B50-9732-9171E6BC3B38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C151-6537-48FB-B11D-75ECFB914D90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6782-DF13-4423-8DDB-9CFEC1AFE405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27CB-DBD5-4825-A984-F7BD75D2ACC5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BF14-02D3-4097-BBAA-C2FC5B0216B6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4ACD1-13BA-4FEE-B78F-E49FAD686005}" type="datetime1">
              <a:rPr lang="es-ES" smtClean="0"/>
              <a:t>14/01/2025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4C82-3A88-42D9-BDB7-BBC5103D51D6}" type="datetime1">
              <a:rPr lang="es-ES" smtClean="0"/>
              <a:t>14/01/2025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A76E7-616D-43D6-A590-2F465D096786}" type="datetime1">
              <a:rPr lang="es-ES" smtClean="0"/>
              <a:t>14/01/2025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626B-C621-4151-ADC0-BCB6A9B7F47B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7DED-91F3-4EE5-9793-C84FED4B181C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838798-4E46-4FC4-99A2-86EE59DB7DE5}" type="datetime1">
              <a:rPr lang="es-ES" smtClean="0"/>
              <a:t>14/01/2025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EEE_floating_poi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Representación </a:t>
            </a:r>
            <a:r>
              <a:rPr lang="es-MX"/>
              <a:t>de números </a:t>
            </a:r>
            <a:r>
              <a:rPr lang="es-MX" dirty="0"/>
              <a:t>en binario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51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4AF83-5DAC-2644-9ABC-00DC29D7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con 4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CD12C-5BFE-644D-A0DA-44868B39F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Rango: -2</a:t>
            </a:r>
            <a:r>
              <a:rPr lang="es-ES_tradnl" baseline="30000" dirty="0"/>
              <a:t>3</a:t>
            </a:r>
            <a:r>
              <a:rPr lang="es-ES_tradnl" dirty="0"/>
              <a:t> a 2</a:t>
            </a:r>
            <a:r>
              <a:rPr lang="es-ES_tradnl" baseline="30000" dirty="0"/>
              <a:t>3</a:t>
            </a:r>
            <a:r>
              <a:rPr lang="es-ES_tradnl" dirty="0"/>
              <a:t> – 1 = -8 a 7: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BE430-D53D-AB48-B259-6665B8E2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9427F-4A24-3D40-BB58-DD724234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2F10CC9-BD54-5F4A-887F-2DBF9F827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04927"/>
              </p:ext>
            </p:extLst>
          </p:nvPr>
        </p:nvGraphicFramePr>
        <p:xfrm>
          <a:off x="1187624" y="246126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0117095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87583215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5604443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79533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060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29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92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01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63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823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7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812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101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88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Overflow con enteros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El overflow ocurre cuando el resultado de una operación no se puede representar en el hardware.</a:t>
            </a:r>
          </a:p>
          <a:p>
            <a:r>
              <a:rPr lang="es-MX" altLang="es-MX" dirty="0"/>
              <a:t>Con 4 bits, el rango de enteros con signo, usando complemento a dos para los negativos, es de -8 a +7.</a:t>
            </a:r>
          </a:p>
          <a:p>
            <a:r>
              <a:rPr lang="es-MX" altLang="es-MX" dirty="0"/>
              <a:t>La suma 5 + 6 genera overflow.</a:t>
            </a:r>
          </a:p>
          <a:p>
            <a:r>
              <a:rPr lang="es-MX" altLang="es-MX" dirty="0"/>
              <a:t>La resta -5 – 6 genera overflow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5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Overflow con enteros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es-MX" dirty="0"/>
              <a:t>Sumando 5 + 6 con 4 bits:</a:t>
            </a:r>
          </a:p>
          <a:p>
            <a:pPr>
              <a:buFont typeface="Wingdings 2" pitchFamily="18" charset="2"/>
              <a:buNone/>
            </a:pPr>
            <a:r>
              <a:rPr lang="es-MX" altLang="es-MX" dirty="0"/>
              <a:t>		   </a:t>
            </a:r>
            <a:r>
              <a:rPr lang="es-MX" altLang="es-MX" sz="2400" dirty="0"/>
              <a:t>0101 (+5)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+ 0110 (+6)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-------------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    1011 (-5) </a:t>
            </a:r>
            <a:r>
              <a:rPr lang="es-MX" altLang="es-MX" sz="2400" dirty="0">
                <a:solidFill>
                  <a:schemeClr val="tx2"/>
                </a:solidFill>
                <a:latin typeface="Cambria Math" pitchFamily="18" charset="0"/>
              </a:rPr>
              <a:t>⇦ </a:t>
            </a:r>
            <a:r>
              <a:rPr lang="es-MX" altLang="es-MX" sz="2400" dirty="0">
                <a:solidFill>
                  <a:schemeClr val="tx2"/>
                </a:solidFill>
              </a:rPr>
              <a:t>¡error!</a:t>
            </a:r>
          </a:p>
          <a:p>
            <a:r>
              <a:rPr lang="es-MX" altLang="es-MX" dirty="0"/>
              <a:t>Restando -5 – 6 con 4 bits:</a:t>
            </a:r>
          </a:p>
          <a:p>
            <a:pPr>
              <a:buFont typeface="Wingdings 2" pitchFamily="18" charset="2"/>
              <a:buNone/>
            </a:pPr>
            <a:r>
              <a:rPr lang="es-MX" altLang="es-MX" dirty="0"/>
              <a:t>		    </a:t>
            </a:r>
            <a:r>
              <a:rPr lang="es-MX" altLang="es-MX" sz="2400" dirty="0"/>
              <a:t>1011 (-5)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 + 1010 (-6)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 ------------</a:t>
            </a:r>
          </a:p>
          <a:p>
            <a:pPr>
              <a:buFont typeface="Wingdings 2" pitchFamily="18" charset="2"/>
              <a:buNone/>
            </a:pPr>
            <a:r>
              <a:rPr lang="es-MX" altLang="es-MX" sz="2400" dirty="0"/>
              <a:t>		    0101 (+5) </a:t>
            </a:r>
            <a:r>
              <a:rPr lang="es-MX" altLang="es-MX" sz="2400" dirty="0">
                <a:solidFill>
                  <a:schemeClr val="tx2"/>
                </a:solidFill>
                <a:latin typeface="Cambria Math" pitchFamily="18" charset="0"/>
              </a:rPr>
              <a:t>⇦ </a:t>
            </a:r>
            <a:r>
              <a:rPr lang="es-MX" altLang="es-MX" sz="2400" dirty="0">
                <a:solidFill>
                  <a:schemeClr val="tx2"/>
                </a:solidFill>
              </a:rPr>
              <a:t>¡error!</a:t>
            </a:r>
            <a:endParaRPr lang="es-MX" altLang="es-MX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221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Detectando overflow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El overflow ocurre en la suma cuando:</a:t>
            </a:r>
          </a:p>
          <a:p>
            <a:pPr lvl="1"/>
            <a:r>
              <a:rPr lang="es-MX" altLang="es-MX" dirty="0"/>
              <a:t>Al sumar dos positivos el resultado es negativo.</a:t>
            </a:r>
          </a:p>
          <a:p>
            <a:pPr lvl="1"/>
            <a:r>
              <a:rPr lang="es-MX" altLang="es-MX" dirty="0"/>
              <a:t>Al sumar dos negativos el resultado es positivo.</a:t>
            </a:r>
          </a:p>
          <a:p>
            <a:r>
              <a:rPr lang="es-MX" altLang="es-MX" dirty="0"/>
              <a:t>El overflow ocurre en la resta cuando:</a:t>
            </a:r>
          </a:p>
          <a:p>
            <a:pPr lvl="1"/>
            <a:r>
              <a:rPr lang="es-MX" altLang="es-MX" dirty="0"/>
              <a:t>Al restar un negativo de un positivo el resultado es negativo.</a:t>
            </a:r>
          </a:p>
          <a:p>
            <a:pPr lvl="1"/>
            <a:r>
              <a:rPr lang="es-MX" altLang="es-MX" dirty="0"/>
              <a:t>Al restar un positivo de un negativo el resultado es positivo.</a:t>
            </a:r>
            <a:endParaRPr lang="en-US" alt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08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Detectando overflow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14</a:t>
            </a:fld>
            <a:endParaRPr lang="es-ES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39419"/>
              </p:ext>
            </p:extLst>
          </p:nvPr>
        </p:nvGraphicFramePr>
        <p:xfrm>
          <a:off x="395536" y="270892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7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Operación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Resultado indicando overflow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 +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 +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 -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 -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&lt;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&gt;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64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Números reales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Standard IEEE 754-2008.</a:t>
            </a:r>
          </a:p>
          <a:p>
            <a:r>
              <a:rPr lang="es-MX" dirty="0"/>
              <a:t>El standard define:</a:t>
            </a:r>
          </a:p>
          <a:p>
            <a:pPr lvl="1"/>
            <a:r>
              <a:rPr lang="es-MX" dirty="0"/>
              <a:t>Formatos para representar números reales de punto flotante</a:t>
            </a:r>
          </a:p>
          <a:p>
            <a:pPr lvl="1"/>
            <a:r>
              <a:rPr lang="es-MX" dirty="0"/>
              <a:t>Formatos de intercambio</a:t>
            </a:r>
          </a:p>
          <a:p>
            <a:pPr lvl="1"/>
            <a:r>
              <a:rPr lang="es-MX" dirty="0"/>
              <a:t>Reglas de redondeo</a:t>
            </a:r>
          </a:p>
          <a:p>
            <a:pPr lvl="1"/>
            <a:r>
              <a:rPr lang="es-MX" dirty="0"/>
              <a:t>Operaciones</a:t>
            </a:r>
          </a:p>
          <a:p>
            <a:pPr lvl="1"/>
            <a:r>
              <a:rPr lang="es-MX" dirty="0"/>
              <a:t>Manejo de excepciones</a:t>
            </a:r>
          </a:p>
          <a:p>
            <a:r>
              <a:rPr lang="es-MX" dirty="0"/>
              <a:t>Usado por toda CPU diseñada desde 1980.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32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Conceptos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Normalización de números reales.</a:t>
            </a:r>
          </a:p>
          <a:p>
            <a:r>
              <a:rPr lang="es-MX" dirty="0"/>
              <a:t>Un número real está normalizado si tiene un solo dígito (distinto de cero) en la parte entera.</a:t>
            </a:r>
          </a:p>
          <a:p>
            <a:r>
              <a:rPr lang="es-MX" dirty="0"/>
              <a:t>PI = 3.1415926 es un número real normalizado.</a:t>
            </a:r>
          </a:p>
          <a:p>
            <a:r>
              <a:rPr lang="es-MX" dirty="0"/>
              <a:t>0.00007 es un número real sin normalizar.</a:t>
            </a:r>
          </a:p>
          <a:p>
            <a:r>
              <a:rPr lang="es-MX" dirty="0"/>
              <a:t>Para normalizarlo hay que recorrer el punto decimal a la derecha.</a:t>
            </a:r>
          </a:p>
          <a:p>
            <a:r>
              <a:rPr lang="es-MX" dirty="0"/>
              <a:t>7 x 10</a:t>
            </a:r>
            <a:r>
              <a:rPr lang="es-MX" baseline="30000" dirty="0"/>
              <a:t>-5</a:t>
            </a:r>
            <a:r>
              <a:rPr lang="es-MX" dirty="0"/>
              <a:t> está normalizado.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47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ED16-EC2B-B44B-9795-A2E4E3B9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Normalización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A497-23CD-D74C-90EB-9D2EC177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724.45 no está normalizado.</a:t>
            </a:r>
          </a:p>
          <a:p>
            <a:r>
              <a:rPr lang="es-ES_tradnl" dirty="0"/>
              <a:t>Para normalizarlo hay que recorrer el punto decimal a la izquierda.</a:t>
            </a:r>
          </a:p>
          <a:p>
            <a:r>
              <a:rPr lang="es-ES_tradnl" dirty="0"/>
              <a:t>7.2445 x 10</a:t>
            </a:r>
            <a:r>
              <a:rPr lang="es-ES_tradnl" baseline="30000" dirty="0"/>
              <a:t>2</a:t>
            </a:r>
            <a:r>
              <a:rPr lang="es-ES_tradnl" dirty="0"/>
              <a:t> está normalizado.</a:t>
            </a:r>
          </a:p>
          <a:p>
            <a:r>
              <a:rPr lang="es-ES_tradnl" dirty="0"/>
              <a:t>En resumen:</a:t>
            </a:r>
          </a:p>
          <a:p>
            <a:r>
              <a:rPr lang="es-ES_tradnl" dirty="0"/>
              <a:t>Si el punto decimal se recorre a la izquierda, se le suma uno al exponente por cada posición recorrida.</a:t>
            </a:r>
          </a:p>
          <a:p>
            <a:r>
              <a:rPr lang="es-ES_tradnl" dirty="0"/>
              <a:t>Si el punto decimal se recorre a la derecha, se le resta uno al exponente por cada posición recorrida.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90E8A-87B4-AD40-9D5B-C3B785B5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F2E18-ACB4-7147-893F-96067E95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57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Normalización en binario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Se aplican las mismas reglas.</a:t>
            </a:r>
          </a:p>
          <a:p>
            <a:r>
              <a:rPr lang="es-MX" dirty="0"/>
              <a:t>10100.101 no está normalizado.</a:t>
            </a:r>
          </a:p>
          <a:p>
            <a:r>
              <a:rPr lang="es-MX" dirty="0"/>
              <a:t>Para normalizarlo hay que recorrer el punto decimal a la izquierda.</a:t>
            </a:r>
          </a:p>
          <a:p>
            <a:r>
              <a:rPr lang="es-MX" dirty="0"/>
              <a:t>1.0100101 x 2</a:t>
            </a:r>
            <a:r>
              <a:rPr lang="es-MX" baseline="30000" dirty="0"/>
              <a:t>4</a:t>
            </a:r>
            <a:r>
              <a:rPr lang="es-MX" dirty="0"/>
              <a:t> está normalizado.</a:t>
            </a:r>
          </a:p>
          <a:p>
            <a:r>
              <a:rPr lang="es-MX" dirty="0"/>
              <a:t>0.011 no está normalizado.</a:t>
            </a:r>
          </a:p>
          <a:p>
            <a:r>
              <a:rPr lang="es-MX" dirty="0"/>
              <a:t>Para normalizarlo hay que recorrer el punto decimal a la derecha.</a:t>
            </a:r>
          </a:p>
          <a:p>
            <a:r>
              <a:rPr lang="es-MX" dirty="0"/>
              <a:t>1.1 x 2</a:t>
            </a:r>
            <a:r>
              <a:rPr lang="es-MX" baseline="30000" dirty="0"/>
              <a:t>-2</a:t>
            </a:r>
            <a:r>
              <a:rPr lang="es-MX" dirty="0"/>
              <a:t> está normalizado.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27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4697-FC12-C645-BAC5-A691B41A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Normalización en binario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6310D-0748-8A4D-9390-9CAEA90A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Importante</a:t>
            </a:r>
            <a:r>
              <a:rPr lang="es-MX" dirty="0"/>
              <a:t>: un número binario real normalizado siempre tiene un 1 en las unidades.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09902-4C0A-A443-95D6-CA9CE8C2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A1686-D8C3-4449-A3C5-A58D12E1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643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Representación de números en binario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Enteros sin signo.</a:t>
            </a:r>
          </a:p>
          <a:p>
            <a:r>
              <a:rPr lang="es-MX" dirty="0"/>
              <a:t>Enteros con signo.</a:t>
            </a:r>
          </a:p>
          <a:p>
            <a:r>
              <a:rPr lang="es-MX" dirty="0"/>
              <a:t>Overflow de enteros.</a:t>
            </a:r>
          </a:p>
          <a:p>
            <a:r>
              <a:rPr lang="es-MX" dirty="0"/>
              <a:t>Reales.</a:t>
            </a:r>
          </a:p>
          <a:p>
            <a:r>
              <a:rPr lang="es-MX" dirty="0"/>
              <a:t>Overflow y underflow de reales.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525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Precisión sencilla vs doble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En Java: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20</a:t>
            </a:fld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289"/>
              </p:ext>
            </p:extLst>
          </p:nvPr>
        </p:nvGraphicFramePr>
        <p:xfrm>
          <a:off x="683568" y="2708920"/>
          <a:ext cx="7920879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9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Precisión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Tamaño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Rango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float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Sencilla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1.40129846432481707e-45 a 3.40282346638528860e+38 (positivo o negativo)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double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Doble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4.94065645841246544e-324 a 1.79769313486231570e+308 (positivo o negativo)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819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Formatos IEEE 754-2008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21</a:t>
            </a:fld>
            <a:endParaRPr lang="es-E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568952" cy="274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67544" y="5723951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Ver </a:t>
            </a:r>
            <a:r>
              <a:rPr lang="es-MX" sz="2400" dirty="0">
                <a:hlinkClick r:id="rId3"/>
              </a:rPr>
              <a:t>https://en.wikipedia.org/wiki/IEEE_floating_point</a:t>
            </a:r>
            <a:r>
              <a:rPr lang="es-MX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0785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Precisión sencilla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MX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Guarda el número real usando 4 bytes (32 bits).</a:t>
            </a:r>
          </a:p>
          <a:p>
            <a:r>
              <a:rPr lang="es-MX" dirty="0"/>
              <a:t>Los 32 bits se dividen en:</a:t>
            </a:r>
          </a:p>
          <a:p>
            <a:pPr lvl="1"/>
            <a:r>
              <a:rPr lang="es-MX" dirty="0"/>
              <a:t>1 bit de signo (1 negativo, 0 positivo).</a:t>
            </a:r>
          </a:p>
          <a:p>
            <a:pPr lvl="1"/>
            <a:r>
              <a:rPr lang="es-MX" dirty="0"/>
              <a:t>8 bits para el exponente.</a:t>
            </a:r>
          </a:p>
          <a:p>
            <a:pPr lvl="1"/>
            <a:r>
              <a:rPr lang="es-MX" dirty="0"/>
              <a:t>23 bits para la mantisa.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692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Precisión sencilla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MX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Notas: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El exponente se guarda en exceso a 127.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En el campo de mantisa se guarda solo la parte fraccionaria, el 1 de la parte entera no se almacena.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La mantisa se guarda justificada a la izquierda rellenando de ceros a la derecha si es necesario.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El número se reconstruye así:</a:t>
            </a:r>
          </a:p>
          <a:p>
            <a:pPr marL="0" indent="0">
              <a:buNone/>
            </a:pPr>
            <a:r>
              <a:rPr lang="es-MX" dirty="0"/>
              <a:t>      N = (-1)</a:t>
            </a:r>
            <a:r>
              <a:rPr lang="es-MX" baseline="30000" dirty="0"/>
              <a:t>s</a:t>
            </a:r>
            <a:r>
              <a:rPr lang="es-MX" dirty="0"/>
              <a:t> x (1 + mantisa) x 2</a:t>
            </a:r>
            <a:r>
              <a:rPr lang="es-MX" baseline="30000" dirty="0"/>
              <a:t>E – 127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03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Representar 17.15 en el standard IEEE 754-2008 con precisión sencilla.</a:t>
            </a:r>
          </a:p>
          <a:p>
            <a:r>
              <a:rPr lang="es-MX" dirty="0"/>
              <a:t>El bit de signo es 0</a:t>
            </a:r>
          </a:p>
          <a:p>
            <a:r>
              <a:rPr lang="es-MX" dirty="0"/>
              <a:t>Se pasa 17.15 a binario 10001.00100110011001…</a:t>
            </a:r>
          </a:p>
          <a:p>
            <a:r>
              <a:rPr lang="es-MX" dirty="0"/>
              <a:t>Se normaliza 1.000100100110011001…x 2</a:t>
            </a:r>
            <a:r>
              <a:rPr lang="es-MX" baseline="30000" dirty="0"/>
              <a:t>4</a:t>
            </a:r>
          </a:p>
          <a:p>
            <a:r>
              <a:rPr lang="es-MX" dirty="0"/>
              <a:t>El exponente, 4, en exceso 127 es 131. En binario es 10000011</a:t>
            </a:r>
          </a:p>
          <a:p>
            <a:r>
              <a:rPr lang="es-MX" dirty="0"/>
              <a:t>La parte fraccionaria de la mantisa extendida a 23 bits es 00010010011001100110011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355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6AC03-8124-0447-B43A-F317D533E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7A7FF-F625-6F4C-BB11-B1BAF4CA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conclusión, 17.15 se representa en binario como 01000001100010010011001100110011</a:t>
            </a:r>
          </a:p>
          <a:p>
            <a:r>
              <a:rPr lang="es-ES_tradnl" dirty="0"/>
              <a:t>En base 16</a:t>
            </a:r>
          </a:p>
          <a:p>
            <a:r>
              <a:rPr lang="es-ES_tradnl" dirty="0"/>
              <a:t>0x41893333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5A531-DB5C-B84E-AED3-D9A63416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590D3-8D8B-3447-ADA0-74C554C5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481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Representar -118.625 en el standard IEEE 754-2008 con precisión sencilla.</a:t>
            </a:r>
          </a:p>
          <a:p>
            <a:r>
              <a:rPr lang="es-MX" dirty="0"/>
              <a:t>El bit de signo es 1</a:t>
            </a:r>
          </a:p>
          <a:p>
            <a:r>
              <a:rPr lang="es-MX" dirty="0"/>
              <a:t>118.625 en binario es 1110110.101</a:t>
            </a:r>
          </a:p>
          <a:p>
            <a:r>
              <a:rPr lang="es-MX" dirty="0"/>
              <a:t>El binario normalizado es 1.110110101 × 2</a:t>
            </a:r>
            <a:r>
              <a:rPr lang="es-MX" baseline="30000" dirty="0"/>
              <a:t>6</a:t>
            </a:r>
          </a:p>
          <a:p>
            <a:r>
              <a:rPr lang="es-MX" dirty="0"/>
              <a:t>El exponente, 6, en exceso 127 es 133. En binario es 10000101</a:t>
            </a:r>
          </a:p>
          <a:p>
            <a:r>
              <a:rPr lang="es-MX" dirty="0"/>
              <a:t>La parte fraccionaria de la mantisa, rellenando con ceros a la derecha, es 11011010100000000000000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29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3EE8-5029-B143-890A-B5184C4B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09E6-4E46-0548-A4FC-B86D31BF4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conclusión -118.625 se representa en binario como 11000010111011010100000000000000</a:t>
            </a:r>
          </a:p>
          <a:p>
            <a:r>
              <a:rPr lang="es-MX" dirty="0"/>
              <a:t>En base 16</a:t>
            </a:r>
          </a:p>
          <a:p>
            <a:r>
              <a:rPr lang="es-MX" dirty="0"/>
              <a:t>0xC2ED4000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1A759-FB65-AF4F-AC37-6A36589C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5D2279-B829-8A4F-95A9-3493E222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57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Características principales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Precisión sencilla:</a:t>
            </a:r>
          </a:p>
          <a:p>
            <a:r>
              <a:rPr lang="pt-BR" dirty="0"/>
              <a:t>Dos ceros:</a:t>
            </a:r>
          </a:p>
          <a:p>
            <a:pPr lvl="1"/>
            <a:r>
              <a:rPr lang="pt-BR" dirty="0"/>
              <a:t>Cero positivo (+0): s = 0, e = 0, m = 0</a:t>
            </a:r>
          </a:p>
          <a:p>
            <a:pPr lvl="1"/>
            <a:r>
              <a:rPr lang="pt-BR" dirty="0"/>
              <a:t>Cero negativo (-0): s = 1, e = 0, m = 0</a:t>
            </a:r>
          </a:p>
          <a:p>
            <a:r>
              <a:rPr lang="pt-BR" dirty="0"/>
              <a:t>Dos infinitos:</a:t>
            </a:r>
          </a:p>
          <a:p>
            <a:pPr lvl="1"/>
            <a:r>
              <a:rPr lang="pt-BR" dirty="0"/>
              <a:t>Infinito positivo: s = 0, e = 255, m = 0</a:t>
            </a:r>
          </a:p>
          <a:p>
            <a:pPr lvl="1"/>
            <a:r>
              <a:rPr lang="pt-BR" dirty="0"/>
              <a:t>Infinito negativo: s = 1, e = 255, m = 0</a:t>
            </a:r>
          </a:p>
          <a:p>
            <a:r>
              <a:rPr lang="pt-BR" dirty="0"/>
              <a:t>Dos </a:t>
            </a:r>
            <a:r>
              <a:rPr lang="pt-BR" dirty="0" err="1"/>
              <a:t>NaN</a:t>
            </a:r>
            <a:r>
              <a:rPr lang="pt-BR" dirty="0"/>
              <a:t> (</a:t>
            </a:r>
            <a:r>
              <a:rPr lang="pt-BR" dirty="0" err="1"/>
              <a:t>not</a:t>
            </a:r>
            <a:r>
              <a:rPr lang="pt-BR" dirty="0"/>
              <a:t> a </a:t>
            </a:r>
            <a:r>
              <a:rPr lang="pt-BR" dirty="0" err="1"/>
              <a:t>number</a:t>
            </a:r>
            <a:r>
              <a:rPr lang="pt-BR" dirty="0"/>
              <a:t>):</a:t>
            </a:r>
          </a:p>
          <a:p>
            <a:pPr lvl="1"/>
            <a:r>
              <a:rPr lang="pt-BR" dirty="0" err="1"/>
              <a:t>NaN</a:t>
            </a:r>
            <a:r>
              <a:rPr lang="pt-BR" dirty="0"/>
              <a:t> positivo: s = 0, e = 255, m &gt; 0</a:t>
            </a:r>
          </a:p>
          <a:p>
            <a:pPr lvl="1"/>
            <a:r>
              <a:rPr lang="pt-BR" dirty="0" err="1"/>
              <a:t>NaN</a:t>
            </a:r>
            <a:r>
              <a:rPr lang="pt-BR" dirty="0"/>
              <a:t> negativo: s = 1, e = 255, m &gt; 0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489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 principales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Números más grandes:</a:t>
            </a:r>
          </a:p>
          <a:p>
            <a:pPr lvl="1"/>
            <a:r>
              <a:rPr lang="es-MX" dirty="0"/>
              <a:t>Positivo: 2</a:t>
            </a:r>
            <a:r>
              <a:rPr lang="es-MX" baseline="30000" dirty="0"/>
              <a:t>127</a:t>
            </a:r>
            <a:r>
              <a:rPr lang="es-MX" dirty="0"/>
              <a:t> = 1.7014118 × 10</a:t>
            </a:r>
            <a:r>
              <a:rPr lang="es-MX" baseline="30000" dirty="0"/>
              <a:t>38</a:t>
            </a:r>
          </a:p>
          <a:p>
            <a:pPr lvl="1"/>
            <a:r>
              <a:rPr lang="es-MX" dirty="0"/>
              <a:t>Negativo: -2</a:t>
            </a:r>
            <a:r>
              <a:rPr lang="es-MX" baseline="30000" dirty="0"/>
              <a:t>127</a:t>
            </a:r>
            <a:r>
              <a:rPr lang="es-MX" dirty="0"/>
              <a:t> = -1.7014118 × 10</a:t>
            </a:r>
            <a:r>
              <a:rPr lang="es-MX" baseline="30000" dirty="0"/>
              <a:t>38</a:t>
            </a:r>
          </a:p>
          <a:p>
            <a:r>
              <a:rPr lang="es-MX" dirty="0"/>
              <a:t>Números más pequeños:</a:t>
            </a:r>
          </a:p>
          <a:p>
            <a:pPr lvl="1"/>
            <a:r>
              <a:rPr lang="es-MX" dirty="0"/>
              <a:t>Normalizado positivo: 2</a:t>
            </a:r>
            <a:r>
              <a:rPr lang="es-MX" baseline="30000" dirty="0"/>
              <a:t>-126</a:t>
            </a:r>
            <a:r>
              <a:rPr lang="es-MX" dirty="0"/>
              <a:t> = 1.175494351 × 10</a:t>
            </a:r>
            <a:r>
              <a:rPr lang="es-MX" baseline="30000" dirty="0"/>
              <a:t>-38</a:t>
            </a:r>
          </a:p>
          <a:p>
            <a:pPr lvl="1"/>
            <a:r>
              <a:rPr lang="es-MX" dirty="0"/>
              <a:t>Normalizado negativo: -2</a:t>
            </a:r>
            <a:r>
              <a:rPr lang="es-MX" baseline="30000" dirty="0"/>
              <a:t>-126</a:t>
            </a:r>
            <a:r>
              <a:rPr lang="es-MX" dirty="0"/>
              <a:t> = -1.175494351 × 10</a:t>
            </a:r>
            <a:r>
              <a:rPr lang="es-MX" baseline="30000" dirty="0"/>
              <a:t>-38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29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7259-D01A-DE42-895B-3F7A402A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Enteros sin signo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8290-5038-1446-B50F-2D51EBE7C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Equivalente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unsigned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 de C.</a:t>
            </a:r>
          </a:p>
          <a:p>
            <a:r>
              <a:rPr lang="es-ES_tradnl" dirty="0"/>
              <a:t>Los enteros sin signo se representan en binario.</a:t>
            </a:r>
          </a:p>
          <a:p>
            <a:r>
              <a:rPr lang="es-ES_tradnl" dirty="0"/>
              <a:t>Ejemplo:</a:t>
            </a:r>
          </a:p>
          <a:p>
            <a:r>
              <a:rPr lang="es-ES_tradnl" dirty="0"/>
              <a:t>17</a:t>
            </a:r>
            <a:r>
              <a:rPr lang="es-ES_tradnl" baseline="-25000" dirty="0"/>
              <a:t>10</a:t>
            </a:r>
            <a:r>
              <a:rPr lang="es-ES_tradnl" dirty="0"/>
              <a:t> = 00010001</a:t>
            </a:r>
            <a:r>
              <a:rPr lang="es-ES_tradnl" baseline="-25000" dirty="0"/>
              <a:t>2</a:t>
            </a:r>
            <a:r>
              <a:rPr lang="es-ES_tradnl" dirty="0"/>
              <a:t> con 8 bits.</a:t>
            </a:r>
          </a:p>
          <a:p>
            <a:r>
              <a:rPr lang="es-ES_tradnl" dirty="0"/>
              <a:t>Rango: con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ES_tradnl" dirty="0"/>
              <a:t> bits, se pueden representar números entre 0 y 2</a:t>
            </a:r>
            <a:r>
              <a:rPr lang="es-ES_tradn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ES_tradnl" dirty="0"/>
              <a:t> – 1.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7D5F6-F729-AD45-B44A-339C6C5E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DA63A-B7E0-844B-B3DC-294335EE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08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C04F-CB44-604E-A98F-E97101C4F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Precisión doble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F6A39-54E3-7944-9DBE-03E3B765F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Guarda el número real usando 8 bytes (64 bits).</a:t>
            </a:r>
          </a:p>
          <a:p>
            <a:r>
              <a:rPr lang="es-MX" dirty="0"/>
              <a:t>Los 64 bits se dividen en:</a:t>
            </a:r>
          </a:p>
          <a:p>
            <a:pPr lvl="1"/>
            <a:r>
              <a:rPr lang="es-MX" dirty="0"/>
              <a:t>1 bit de signo (1 negativo, 0 positivo).</a:t>
            </a:r>
          </a:p>
          <a:p>
            <a:pPr lvl="1"/>
            <a:r>
              <a:rPr lang="es-MX" dirty="0"/>
              <a:t>11 bits para el exponente.</a:t>
            </a:r>
          </a:p>
          <a:p>
            <a:pPr lvl="1"/>
            <a:r>
              <a:rPr lang="es-MX" dirty="0"/>
              <a:t>52 bits para la mantisa.</a:t>
            </a:r>
          </a:p>
          <a:p>
            <a:r>
              <a:rPr lang="es-MX" dirty="0"/>
              <a:t>El exponente se guarda en exceso a 1023.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9228E8-3ADB-064A-A7DE-5756D941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52139-9FA0-4F49-BD40-A1F260E3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060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31</a:t>
            </a:fld>
            <a:endParaRPr lang="es-E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132856"/>
            <a:ext cx="8246187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592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Overflow y underflow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produce un overflow cuando un exponente positivo es tan grande que no cabe en el campo exponente.</a:t>
            </a:r>
          </a:p>
          <a:p>
            <a:r>
              <a:rPr lang="es-MX" dirty="0"/>
              <a:t>Se produce un underflow cuando un exponente negativo es tan grande que no cabe en el campo exponente.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F883-3D11-1B41-9571-BA58E3F8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con 4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6C690-F0F2-A14E-B562-57C9956CF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Rango: 0 a 2</a:t>
            </a:r>
            <a:r>
              <a:rPr lang="es-ES_tradnl" baseline="30000" dirty="0"/>
              <a:t>4</a:t>
            </a:r>
            <a:r>
              <a:rPr lang="es-ES_tradnl" dirty="0"/>
              <a:t> – 1 = 15.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D4F53-5B2A-924C-B5B4-70231C95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960E6-927F-9541-9273-E32927B0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3AE9177-5982-7340-9C28-22C5FFABD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96483"/>
              </p:ext>
            </p:extLst>
          </p:nvPr>
        </p:nvGraphicFramePr>
        <p:xfrm>
          <a:off x="1043608" y="2636912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8414917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46511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9763107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8208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Base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31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42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917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17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631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470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74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52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77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97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Enteros con signo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Equivalente 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/>
              <a:t> de C o de Java.</a:t>
            </a:r>
          </a:p>
          <a:p>
            <a:r>
              <a:rPr lang="es-MX" dirty="0"/>
              <a:t>Los números no negativos se representan en binario.</a:t>
            </a:r>
          </a:p>
          <a:p>
            <a:r>
              <a:rPr lang="es-MX" dirty="0"/>
              <a:t>Ejemplo: 7</a:t>
            </a:r>
            <a:r>
              <a:rPr lang="es-MX" baseline="-25000" dirty="0"/>
              <a:t>10</a:t>
            </a:r>
            <a:r>
              <a:rPr lang="es-MX" dirty="0"/>
              <a:t> = 00000111</a:t>
            </a:r>
            <a:r>
              <a:rPr lang="es-MX" baseline="-25000" dirty="0"/>
              <a:t>2</a:t>
            </a:r>
            <a:r>
              <a:rPr lang="es-MX" dirty="0"/>
              <a:t> con 8 bits.</a:t>
            </a:r>
          </a:p>
          <a:p>
            <a:r>
              <a:rPr lang="es-MX" dirty="0"/>
              <a:t>Los números negativos se representan en complemento a 2.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8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Complemento a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Convertir el valor absoluto del número a base 2.</a:t>
            </a:r>
          </a:p>
          <a:p>
            <a:r>
              <a:rPr lang="es-MX" dirty="0"/>
              <a:t>Intercambiar ceros por unos y viceversa.</a:t>
            </a:r>
          </a:p>
          <a:p>
            <a:r>
              <a:rPr lang="es-MX" dirty="0"/>
              <a:t>Sumar 1 al resultado.</a:t>
            </a:r>
          </a:p>
          <a:p>
            <a:r>
              <a:rPr lang="es-MX" dirty="0"/>
              <a:t>Ejemplo: -5</a:t>
            </a:r>
            <a:r>
              <a:rPr lang="es-MX" baseline="-25000" dirty="0"/>
              <a:t>10</a:t>
            </a:r>
            <a:r>
              <a:rPr lang="es-MX" dirty="0"/>
              <a:t> con 4 bits.</a:t>
            </a:r>
          </a:p>
          <a:p>
            <a:r>
              <a:rPr lang="es-MX" dirty="0"/>
              <a:t>5 = 0101.</a:t>
            </a:r>
          </a:p>
          <a:p>
            <a:r>
              <a:rPr lang="es-MX" dirty="0"/>
              <a:t>Invertir el número: 1010.</a:t>
            </a:r>
          </a:p>
          <a:p>
            <a:r>
              <a:rPr lang="es-MX" dirty="0"/>
              <a:t>Sumar 1: 1011</a:t>
            </a:r>
          </a:p>
          <a:p>
            <a:r>
              <a:rPr lang="es-MX" dirty="0"/>
              <a:t>Conclusión:  -5</a:t>
            </a:r>
            <a:r>
              <a:rPr lang="es-MX" baseline="-25000" dirty="0"/>
              <a:t>10</a:t>
            </a:r>
            <a:r>
              <a:rPr lang="es-MX" dirty="0"/>
              <a:t> = 1011</a:t>
            </a:r>
            <a:r>
              <a:rPr lang="es-MX" baseline="-25000" dirty="0"/>
              <a:t>2</a:t>
            </a:r>
            <a:r>
              <a:rPr lang="es-MX" dirty="0"/>
              <a:t> = B</a:t>
            </a:r>
            <a:r>
              <a:rPr lang="es-MX" baseline="-25000" dirty="0"/>
              <a:t>16</a:t>
            </a:r>
            <a:r>
              <a:rPr lang="es-MX" dirty="0"/>
              <a:t>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15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Complemento a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</a:rPr>
              <a:t>Ojo</a:t>
            </a:r>
            <a:r>
              <a:rPr lang="es-MX" dirty="0"/>
              <a:t>: el complemento a 2 depende del número de bits que se usen para representar enteros (típicamente 32 o 64 bits).</a:t>
            </a:r>
          </a:p>
          <a:p>
            <a:r>
              <a:rPr lang="es-MX" dirty="0"/>
              <a:t>Ejemplos:</a:t>
            </a:r>
          </a:p>
          <a:p>
            <a:r>
              <a:rPr lang="es-MX" dirty="0"/>
              <a:t>-5</a:t>
            </a:r>
            <a:r>
              <a:rPr lang="es-MX" baseline="-25000" dirty="0"/>
              <a:t>10</a:t>
            </a:r>
            <a:r>
              <a:rPr lang="es-MX" dirty="0"/>
              <a:t> = 1011</a:t>
            </a:r>
            <a:r>
              <a:rPr lang="es-MX" baseline="-25000" dirty="0"/>
              <a:t>2</a:t>
            </a:r>
            <a:r>
              <a:rPr lang="es-MX" dirty="0"/>
              <a:t> = B</a:t>
            </a:r>
            <a:r>
              <a:rPr lang="es-MX" baseline="-25000" dirty="0"/>
              <a:t>16</a:t>
            </a:r>
            <a:r>
              <a:rPr lang="es-MX" dirty="0"/>
              <a:t> en una CPU de 4 bits.</a:t>
            </a:r>
          </a:p>
          <a:p>
            <a:r>
              <a:rPr lang="es-MX" dirty="0"/>
              <a:t>-5</a:t>
            </a:r>
            <a:r>
              <a:rPr lang="es-MX" baseline="-25000" dirty="0"/>
              <a:t>10</a:t>
            </a:r>
            <a:r>
              <a:rPr lang="es-MX" dirty="0"/>
              <a:t> = 11111011</a:t>
            </a:r>
            <a:r>
              <a:rPr lang="es-MX" baseline="-25000" dirty="0"/>
              <a:t>2</a:t>
            </a:r>
            <a:r>
              <a:rPr lang="es-MX" dirty="0"/>
              <a:t> = FB</a:t>
            </a:r>
            <a:r>
              <a:rPr lang="es-MX" baseline="-25000" dirty="0"/>
              <a:t>16</a:t>
            </a:r>
            <a:r>
              <a:rPr lang="es-MX" dirty="0"/>
              <a:t> en una CPU de 8 bits.</a:t>
            </a:r>
          </a:p>
          <a:p>
            <a:r>
              <a:rPr lang="es-MX" dirty="0"/>
              <a:t>-5</a:t>
            </a:r>
            <a:r>
              <a:rPr lang="es-MX" baseline="-25000" dirty="0"/>
              <a:t>10</a:t>
            </a:r>
            <a:r>
              <a:rPr lang="es-MX" dirty="0"/>
              <a:t> = 1111111111111011</a:t>
            </a:r>
            <a:r>
              <a:rPr lang="es-MX" baseline="-25000" dirty="0"/>
              <a:t>2</a:t>
            </a:r>
            <a:r>
              <a:rPr lang="es-MX" dirty="0"/>
              <a:t> = FFFB</a:t>
            </a:r>
            <a:r>
              <a:rPr lang="es-MX" baseline="-25000" dirty="0"/>
              <a:t>16</a:t>
            </a:r>
            <a:r>
              <a:rPr lang="es-MX" dirty="0"/>
              <a:t> en una CPU de 16 bits.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65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Complemento a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Usando complemento a 2 la resta se vuelve una suma.</a:t>
            </a:r>
          </a:p>
          <a:p>
            <a:r>
              <a:rPr lang="es-MX" i="1" dirty="0"/>
              <a:t>A</a:t>
            </a:r>
            <a:r>
              <a:rPr lang="es-MX" dirty="0"/>
              <a:t> – </a:t>
            </a:r>
            <a:r>
              <a:rPr lang="es-MX" i="1" dirty="0"/>
              <a:t>B</a:t>
            </a:r>
            <a:r>
              <a:rPr lang="es-MX" dirty="0"/>
              <a:t> se convierte en </a:t>
            </a:r>
            <a:r>
              <a:rPr lang="es-MX" i="1" dirty="0"/>
              <a:t>A</a:t>
            </a:r>
            <a:r>
              <a:rPr lang="es-MX" dirty="0"/>
              <a:t> + (-</a:t>
            </a:r>
            <a:r>
              <a:rPr lang="es-MX" i="1" dirty="0"/>
              <a:t>B</a:t>
            </a:r>
            <a:r>
              <a:rPr lang="es-MX" dirty="0"/>
              <a:t>).</a:t>
            </a:r>
          </a:p>
          <a:p>
            <a:r>
              <a:rPr lang="es-MX" dirty="0"/>
              <a:t>Ejemplo: 17 – 9.</a:t>
            </a:r>
          </a:p>
          <a:p>
            <a:r>
              <a:rPr lang="es-MX" dirty="0"/>
              <a:t>En binario: 10001 – 01001 se convierte en:</a:t>
            </a:r>
          </a:p>
          <a:p>
            <a:pPr marL="0" indent="0">
              <a:buNone/>
            </a:pPr>
            <a:r>
              <a:rPr lang="es-MX" dirty="0"/>
              <a:t>   10001 (17)</a:t>
            </a:r>
          </a:p>
          <a:p>
            <a:pPr marL="0" indent="0">
              <a:buNone/>
            </a:pPr>
            <a:r>
              <a:rPr lang="es-MX" dirty="0"/>
              <a:t>+ 10111 (-9)</a:t>
            </a:r>
          </a:p>
          <a:p>
            <a:pPr marL="0" indent="0">
              <a:buNone/>
            </a:pPr>
            <a:r>
              <a:rPr lang="es-MX" dirty="0"/>
              <a:t>-----------</a:t>
            </a:r>
          </a:p>
          <a:p>
            <a:pPr marL="0" indent="0">
              <a:buNone/>
            </a:pPr>
            <a:r>
              <a:rPr lang="es-MX" dirty="0"/>
              <a:t>101000 (8 porque siempre se elimina el carry final)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99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C6E7-6003-B147-AEC4-1FDCA5A8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Enteros con signo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DFCA6-AE6E-834D-AEC0-856D81C42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Rango: con n bits se pueden representar números entre -2</a:t>
            </a:r>
            <a:r>
              <a:rPr lang="es-ES_tradnl" baseline="30000" dirty="0"/>
              <a:t>n – 1</a:t>
            </a:r>
            <a:r>
              <a:rPr lang="es-ES_tradnl" dirty="0"/>
              <a:t> y 2</a:t>
            </a:r>
            <a:r>
              <a:rPr lang="es-ES_tradnl" baseline="30000" dirty="0"/>
              <a:t>n – 1</a:t>
            </a:r>
            <a:r>
              <a:rPr lang="es-ES_tradnl" dirty="0"/>
              <a:t> – 1.</a:t>
            </a:r>
          </a:p>
          <a:p>
            <a:r>
              <a:rPr lang="es-ES_tradnl" dirty="0"/>
              <a:t>Ejemplo:</a:t>
            </a:r>
          </a:p>
          <a:p>
            <a:r>
              <a:rPr lang="es-ES_tradnl" dirty="0"/>
              <a:t>Con 4 bits:</a:t>
            </a:r>
          </a:p>
          <a:p>
            <a:r>
              <a:rPr lang="es-ES_tradnl" dirty="0"/>
              <a:t>Enteros sin signo: 0 a 2</a:t>
            </a:r>
            <a:r>
              <a:rPr lang="es-ES_tradnl" baseline="30000" dirty="0"/>
              <a:t>4</a:t>
            </a:r>
            <a:r>
              <a:rPr lang="es-ES_tradnl" dirty="0"/>
              <a:t> – 1 = 0 a 15.</a:t>
            </a:r>
          </a:p>
          <a:p>
            <a:r>
              <a:rPr lang="es-ES_tradnl" dirty="0"/>
              <a:t>Enteros con signo: -2</a:t>
            </a:r>
            <a:r>
              <a:rPr lang="es-ES_tradnl" baseline="30000" dirty="0"/>
              <a:t>3</a:t>
            </a:r>
            <a:r>
              <a:rPr lang="es-ES_tradnl" dirty="0"/>
              <a:t> a 2</a:t>
            </a:r>
            <a:r>
              <a:rPr lang="es-ES_tradnl" baseline="30000" dirty="0"/>
              <a:t>3</a:t>
            </a:r>
            <a:r>
              <a:rPr lang="es-ES_tradnl" dirty="0"/>
              <a:t> – 1 = -8 a 7.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B32FD-C159-6C41-BC2C-9B4EBB3D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C6A77-8971-624C-9E56-6F3F432EB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0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5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1674</Words>
  <Application>Microsoft Office PowerPoint</Application>
  <PresentationFormat>Presentación en pantalla (4:3)</PresentationFormat>
  <Paragraphs>345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 Math</vt:lpstr>
      <vt:lpstr>Times New Roman</vt:lpstr>
      <vt:lpstr>Wingdings</vt:lpstr>
      <vt:lpstr>Wingdings 2</vt:lpstr>
      <vt:lpstr>Flujo</vt:lpstr>
      <vt:lpstr>Representación de números en binario</vt:lpstr>
      <vt:lpstr>Representación de números en binario</vt:lpstr>
      <vt:lpstr>Enteros sin signo</vt:lpstr>
      <vt:lpstr>Ejemplo con 4 bits</vt:lpstr>
      <vt:lpstr>Enteros con signo</vt:lpstr>
      <vt:lpstr>Complemento a 2</vt:lpstr>
      <vt:lpstr>Complemento a 2</vt:lpstr>
      <vt:lpstr>Complemento a 2</vt:lpstr>
      <vt:lpstr>Enteros con signo</vt:lpstr>
      <vt:lpstr>Ejemplo con 4 bits</vt:lpstr>
      <vt:lpstr>Overflow con enteros</vt:lpstr>
      <vt:lpstr>Overflow con enteros</vt:lpstr>
      <vt:lpstr>Detectando overflow</vt:lpstr>
      <vt:lpstr>Detectando overflow</vt:lpstr>
      <vt:lpstr>Números reales</vt:lpstr>
      <vt:lpstr>Conceptos</vt:lpstr>
      <vt:lpstr>Normalización</vt:lpstr>
      <vt:lpstr>Normalización en binario</vt:lpstr>
      <vt:lpstr>Normalización en binario</vt:lpstr>
      <vt:lpstr>Precisión sencilla vs doble</vt:lpstr>
      <vt:lpstr>Formatos IEEE 754-2008</vt:lpstr>
      <vt:lpstr>Precisión sencilla (float)</vt:lpstr>
      <vt:lpstr>Precisión sencilla (float)</vt:lpstr>
      <vt:lpstr>Ejemplo 1</vt:lpstr>
      <vt:lpstr>Ejemplo 1</vt:lpstr>
      <vt:lpstr>Ejemplo 2</vt:lpstr>
      <vt:lpstr>Ejemplo 2</vt:lpstr>
      <vt:lpstr>Características principales</vt:lpstr>
      <vt:lpstr>Características principales</vt:lpstr>
      <vt:lpstr>Precisión doble (double)</vt:lpstr>
      <vt:lpstr>Resumen</vt:lpstr>
      <vt:lpstr>Overflow y underflow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Representación de números en binario</dc:title>
  <cp:lastModifiedBy>HECTOR ANTONIO VILLA MARTINEZ</cp:lastModifiedBy>
  <cp:revision>40</cp:revision>
  <cp:lastPrinted>2023-01-18T18:18:07Z</cp:lastPrinted>
  <dcterms:modified xsi:type="dcterms:W3CDTF">2025-01-15T04:00:27Z</dcterms:modified>
</cp:coreProperties>
</file>