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>
      <p:cViewPr varScale="1">
        <p:scale>
          <a:sx n="53" d="100"/>
          <a:sy n="5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BAECB-7344-4785-BF26-0E3835C972A7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18E09-0DD3-49FE-B976-B1F0DC3083D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875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10FA-7331-4C3C-98D5-F96A617F2F01}" type="datetime1">
              <a:rPr lang="es-ES" smtClean="0"/>
              <a:t>19/01/2021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DA7E-E82B-4DA2-88B5-D80B1F6A8F74}" type="datetime1">
              <a:rPr lang="es-ES" smtClean="0"/>
              <a:t>19/01/2021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0800-9D0F-4C3B-8008-C3B09EB4959B}" type="datetime1">
              <a:rPr lang="es-ES" smtClean="0"/>
              <a:t>19/01/2021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C29C-DF24-42B5-B4CE-88F48A8B709F}" type="datetime1">
              <a:rPr lang="es-ES" smtClean="0"/>
              <a:t>19/01/2021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07FB-6AD0-48AC-B1C1-034D2B61D8B0}" type="datetime1">
              <a:rPr lang="es-ES" smtClean="0"/>
              <a:t>19/01/2021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D9EB-89BD-475F-910B-CC14BBD9E93E}" type="datetime1">
              <a:rPr lang="es-ES" smtClean="0"/>
              <a:t>19/01/2021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425-BEEA-4031-B48D-9CB29A198B7C}" type="datetime1">
              <a:rPr lang="es-ES" smtClean="0"/>
              <a:t>19/01/2021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143F5-3156-41B8-8C2A-6E9D147FC4B9}" type="datetime1">
              <a:rPr lang="es-ES" smtClean="0"/>
              <a:t>19/01/2021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2CCC-FB1D-44E2-BF3E-BA8B44440285}" type="datetime1">
              <a:rPr lang="es-ES" smtClean="0"/>
              <a:t>19/01/2021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D41-440C-4CF9-B2B2-79DDC3BBCE31}" type="datetime1">
              <a:rPr lang="es-ES" smtClean="0"/>
              <a:t>19/01/2021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039D-550C-4C39-81DB-1F480B39827C}" type="datetime1">
              <a:rPr lang="es-ES" smtClean="0"/>
              <a:t>19/01/2021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332E9-87DC-4BCE-97A8-359825C1FBB7}" type="datetime1">
              <a:rPr lang="es-ES" smtClean="0"/>
              <a:t>19/01/2021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Sistemas numéricos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5234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Convertir el número 25A.CC</a:t>
            </a:r>
            <a:r>
              <a:rPr lang="es-MX" baseline="-25000" dirty="0"/>
              <a:t>16</a:t>
            </a:r>
            <a:r>
              <a:rPr lang="es-MX" dirty="0"/>
              <a:t> a base 10.</a:t>
            </a:r>
          </a:p>
          <a:p>
            <a:r>
              <a:rPr lang="pt-BR" i="1" dirty="0"/>
              <a:t>N</a:t>
            </a:r>
            <a:r>
              <a:rPr lang="pt-BR" dirty="0"/>
              <a:t> = 2 x 16</a:t>
            </a:r>
            <a:r>
              <a:rPr lang="pt-BR" baseline="30000" dirty="0"/>
              <a:t>2</a:t>
            </a:r>
            <a:r>
              <a:rPr lang="pt-BR" dirty="0"/>
              <a:t> + 5 x 16</a:t>
            </a:r>
            <a:r>
              <a:rPr lang="pt-BR" baseline="30000" dirty="0"/>
              <a:t>1</a:t>
            </a:r>
            <a:r>
              <a:rPr lang="pt-BR" dirty="0"/>
              <a:t> + 10 x 16</a:t>
            </a:r>
            <a:r>
              <a:rPr lang="pt-BR" baseline="30000" dirty="0"/>
              <a:t>0</a:t>
            </a:r>
            <a:r>
              <a:rPr lang="pt-BR" dirty="0"/>
              <a:t> + 12 x 16</a:t>
            </a:r>
            <a:r>
              <a:rPr lang="pt-BR" baseline="30000" dirty="0"/>
              <a:t>-1</a:t>
            </a:r>
            <a:r>
              <a:rPr lang="pt-BR" dirty="0"/>
              <a:t> + 12 x 16</a:t>
            </a:r>
            <a:r>
              <a:rPr lang="pt-BR" baseline="30000" dirty="0"/>
              <a:t>-2</a:t>
            </a:r>
          </a:p>
          <a:p>
            <a:r>
              <a:rPr lang="pt-BR" i="1" dirty="0"/>
              <a:t>N</a:t>
            </a:r>
            <a:r>
              <a:rPr lang="pt-BR" dirty="0"/>
              <a:t> = 512 + 80 + 10 + 0.75 + 0.046875</a:t>
            </a:r>
          </a:p>
          <a:p>
            <a:r>
              <a:rPr lang="pt-BR" i="1" dirty="0"/>
              <a:t>N</a:t>
            </a:r>
            <a:r>
              <a:rPr lang="pt-BR" dirty="0"/>
              <a:t> = 602.79687510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51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Conversión de base 10 a base </a:t>
            </a:r>
            <a:r>
              <a:rPr lang="es-MX" i="1" dirty="0"/>
              <a:t>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 parte entera y la parte fraccionaria del número se convierten por separado.</a:t>
            </a:r>
          </a:p>
          <a:p>
            <a:r>
              <a:rPr lang="es-MX" dirty="0"/>
              <a:t>Parte entera:</a:t>
            </a:r>
          </a:p>
          <a:p>
            <a:pPr lvl="1"/>
            <a:r>
              <a:rPr lang="es-MX" dirty="0"/>
              <a:t>Se divide el número entre </a:t>
            </a:r>
            <a:r>
              <a:rPr lang="es-MX" i="1" dirty="0"/>
              <a:t>r</a:t>
            </a:r>
            <a:r>
              <a:rPr lang="es-MX" dirty="0"/>
              <a:t> apuntando el residuo hasta que el cociente sea 0 .</a:t>
            </a:r>
          </a:p>
          <a:p>
            <a:pPr lvl="1"/>
            <a:r>
              <a:rPr lang="es-MX" dirty="0"/>
              <a:t>Los dígitos se escriben en forma inversa de como se obtuvieron.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89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Conversión de base 10 a base </a:t>
            </a:r>
            <a:r>
              <a:rPr lang="es-MX" i="1" dirty="0"/>
              <a:t>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Parte fraccionaria:</a:t>
            </a:r>
          </a:p>
          <a:p>
            <a:pPr lvl="1"/>
            <a:r>
              <a:rPr lang="es-MX" dirty="0"/>
              <a:t>Se multiplica el número por </a:t>
            </a:r>
            <a:r>
              <a:rPr lang="es-MX" i="1" dirty="0"/>
              <a:t>r</a:t>
            </a:r>
            <a:r>
              <a:rPr lang="es-MX" dirty="0"/>
              <a:t> y se anota la parte entera.</a:t>
            </a:r>
          </a:p>
          <a:p>
            <a:pPr lvl="1"/>
            <a:r>
              <a:rPr lang="es-MX" dirty="0"/>
              <a:t>Se toma la parte fraccionaria y se repite el paso anterior hasta que la parte entera sea 0 o se obtenga la precisión deseada.</a:t>
            </a:r>
          </a:p>
          <a:p>
            <a:pPr lvl="1"/>
            <a:r>
              <a:rPr lang="es-MX" dirty="0"/>
              <a:t>Los dígitos se escriben conforme se obtuvieron.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630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Convertir 26.375 de base 10 a base 2.</a:t>
            </a:r>
          </a:p>
          <a:p>
            <a:r>
              <a:rPr lang="es-MX" dirty="0"/>
              <a:t>La parte entera es 26.</a:t>
            </a:r>
          </a:p>
          <a:p>
            <a:r>
              <a:rPr lang="es-MX" dirty="0"/>
              <a:t>La parte fraccionaria es 0.375.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84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Parte entera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26 / 2 </a:t>
            </a:r>
            <a:r>
              <a:rPr lang="es-MX" dirty="0">
                <a:sym typeface="Wingdings" panose="05000000000000000000" pitchFamily="2" charset="2"/>
              </a:rPr>
              <a:t> cociente = 13, residuo = 0</a:t>
            </a:r>
          </a:p>
          <a:p>
            <a:r>
              <a:rPr lang="es-MX" dirty="0">
                <a:sym typeface="Wingdings" panose="05000000000000000000" pitchFamily="2" charset="2"/>
              </a:rPr>
              <a:t>13 / 2  cociente = 6, residuo = 1</a:t>
            </a:r>
          </a:p>
          <a:p>
            <a:r>
              <a:rPr lang="es-MX" dirty="0">
                <a:sym typeface="Wingdings" panose="05000000000000000000" pitchFamily="2" charset="2"/>
              </a:rPr>
              <a:t>6 / 2  cociente = 3, residuo = 0</a:t>
            </a:r>
          </a:p>
          <a:p>
            <a:r>
              <a:rPr lang="es-MX" dirty="0">
                <a:sym typeface="Wingdings" panose="05000000000000000000" pitchFamily="2" charset="2"/>
              </a:rPr>
              <a:t>3 / 2  cociente = 1, residuo = 1</a:t>
            </a:r>
          </a:p>
          <a:p>
            <a:r>
              <a:rPr lang="es-MX" dirty="0">
                <a:sym typeface="Wingdings" panose="05000000000000000000" pitchFamily="2" charset="2"/>
              </a:rPr>
              <a:t>1 / 2  cociente = 0, residuo = 1</a:t>
            </a:r>
          </a:p>
          <a:p>
            <a:endParaRPr lang="es-MX" dirty="0">
              <a:sym typeface="Wingdings" panose="05000000000000000000" pitchFamily="2" charset="2"/>
            </a:endParaRPr>
          </a:p>
          <a:p>
            <a:r>
              <a:rPr lang="es-MX" dirty="0">
                <a:sym typeface="Wingdings" panose="05000000000000000000" pitchFamily="2" charset="2"/>
              </a:rPr>
              <a:t>Conclusión: 26</a:t>
            </a:r>
            <a:r>
              <a:rPr lang="es-MX" baseline="-25000" dirty="0">
                <a:sym typeface="Wingdings" panose="05000000000000000000" pitchFamily="2" charset="2"/>
              </a:rPr>
              <a:t>10</a:t>
            </a:r>
            <a:r>
              <a:rPr lang="es-MX" dirty="0">
                <a:sym typeface="Wingdings" panose="05000000000000000000" pitchFamily="2" charset="2"/>
              </a:rPr>
              <a:t> = 11010</a:t>
            </a:r>
            <a:r>
              <a:rPr lang="es-MX" baseline="-25000" dirty="0">
                <a:sym typeface="Wingdings" panose="05000000000000000000" pitchFamily="2" charset="2"/>
              </a:rPr>
              <a:t>2</a:t>
            </a:r>
            <a:r>
              <a:rPr lang="es-MX" dirty="0">
                <a:sym typeface="Wingdings" panose="05000000000000000000" pitchFamily="2" charset="2"/>
              </a:rPr>
              <a:t>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97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Parte fraccionaria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0.375 x 2 = 0.75 </a:t>
            </a:r>
            <a:r>
              <a:rPr lang="es-MX" dirty="0">
                <a:sym typeface="Wingdings" panose="05000000000000000000" pitchFamily="2" charset="2"/>
              </a:rPr>
              <a:t> entero = 0, fracción = 0.75</a:t>
            </a:r>
          </a:p>
          <a:p>
            <a:r>
              <a:rPr lang="es-MX" dirty="0">
                <a:sym typeface="Wingdings" panose="05000000000000000000" pitchFamily="2" charset="2"/>
              </a:rPr>
              <a:t>0.75 x 2 = 1.5  entero = 1, fracción = 0.5</a:t>
            </a:r>
          </a:p>
          <a:p>
            <a:r>
              <a:rPr lang="es-MX" dirty="0">
                <a:sym typeface="Wingdings" panose="05000000000000000000" pitchFamily="2" charset="2"/>
              </a:rPr>
              <a:t>0.5 x 2 = 1  entero = 1, fracción = 0.0</a:t>
            </a:r>
          </a:p>
          <a:p>
            <a:endParaRPr lang="es-MX" dirty="0">
              <a:sym typeface="Wingdings" panose="05000000000000000000" pitchFamily="2" charset="2"/>
            </a:endParaRPr>
          </a:p>
          <a:p>
            <a:r>
              <a:rPr lang="es-MX" dirty="0">
                <a:sym typeface="Wingdings" panose="05000000000000000000" pitchFamily="2" charset="2"/>
              </a:rPr>
              <a:t>Conclusión: 0.375</a:t>
            </a:r>
            <a:r>
              <a:rPr lang="es-MX" baseline="-25000" dirty="0">
                <a:sym typeface="Wingdings" panose="05000000000000000000" pitchFamily="2" charset="2"/>
              </a:rPr>
              <a:t>10</a:t>
            </a:r>
            <a:r>
              <a:rPr lang="es-MX" dirty="0">
                <a:sym typeface="Wingdings" panose="05000000000000000000" pitchFamily="2" charset="2"/>
              </a:rPr>
              <a:t> = 0.011</a:t>
            </a:r>
            <a:r>
              <a:rPr lang="es-MX" baseline="-25000" dirty="0">
                <a:sym typeface="Wingdings" panose="05000000000000000000" pitchFamily="2" charset="2"/>
              </a:rPr>
              <a:t>2</a:t>
            </a:r>
            <a:r>
              <a:rPr lang="es-MX" dirty="0">
                <a:sym typeface="Wingdings" panose="05000000000000000000" pitchFamily="2" charset="2"/>
              </a:rPr>
              <a:t>.</a:t>
            </a:r>
          </a:p>
          <a:p>
            <a:r>
              <a:rPr lang="es-MX" dirty="0">
                <a:sym typeface="Wingdings" panose="05000000000000000000" pitchFamily="2" charset="2"/>
              </a:rPr>
              <a:t>Al unir las dos partes: 26.375</a:t>
            </a:r>
            <a:r>
              <a:rPr lang="es-MX" baseline="-25000" dirty="0">
                <a:sym typeface="Wingdings" panose="05000000000000000000" pitchFamily="2" charset="2"/>
              </a:rPr>
              <a:t>10</a:t>
            </a:r>
            <a:r>
              <a:rPr lang="es-MX" dirty="0">
                <a:sym typeface="Wingdings" panose="05000000000000000000" pitchFamily="2" charset="2"/>
              </a:rPr>
              <a:t> = 11010.011</a:t>
            </a:r>
            <a:r>
              <a:rPr lang="es-MX" baseline="-25000" dirty="0">
                <a:sym typeface="Wingdings" panose="05000000000000000000" pitchFamily="2" charset="2"/>
              </a:rPr>
              <a:t>2</a:t>
            </a:r>
            <a:r>
              <a:rPr lang="es-MX" dirty="0">
                <a:sym typeface="Wingdings" panose="05000000000000000000" pitchFamily="2" charset="2"/>
              </a:rPr>
              <a:t>.</a:t>
            </a:r>
          </a:p>
          <a:p>
            <a:endParaRPr lang="es-MX" dirty="0">
              <a:sym typeface="Wingdings" panose="05000000000000000000" pitchFamily="2" charset="2"/>
            </a:endParaRP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817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Atención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Hay números que al pasarlos a otra base no tienen una expansión finita.</a:t>
            </a:r>
          </a:p>
          <a:p>
            <a:r>
              <a:rPr lang="es-MX" dirty="0"/>
              <a:t>Ejemplo: convertir 0.2 de base 10 a base 8.</a:t>
            </a:r>
          </a:p>
          <a:p>
            <a:r>
              <a:rPr lang="es-MX" dirty="0"/>
              <a:t>La parte entera es 0.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71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Parte fraccionaria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0.2 x 8 = 1.6 </a:t>
            </a:r>
            <a:r>
              <a:rPr lang="es-MX" dirty="0">
                <a:sym typeface="Wingdings" panose="05000000000000000000" pitchFamily="2" charset="2"/>
              </a:rPr>
              <a:t> entero = 1, fracción = 0.6</a:t>
            </a:r>
          </a:p>
          <a:p>
            <a:r>
              <a:rPr lang="es-MX" dirty="0">
                <a:sym typeface="Wingdings" panose="05000000000000000000" pitchFamily="2" charset="2"/>
              </a:rPr>
              <a:t>0.6 x 8 = 4.8  entero = 4, fracción = 0.8</a:t>
            </a:r>
          </a:p>
          <a:p>
            <a:r>
              <a:rPr lang="es-MX" dirty="0">
                <a:sym typeface="Wingdings" panose="05000000000000000000" pitchFamily="2" charset="2"/>
              </a:rPr>
              <a:t>0.8 x 8 = 6.4  entero = 6, fracción = 0.4</a:t>
            </a:r>
            <a:endParaRPr lang="es-MX" dirty="0"/>
          </a:p>
          <a:p>
            <a:r>
              <a:rPr lang="es-MX" dirty="0">
                <a:sym typeface="Wingdings" panose="05000000000000000000" pitchFamily="2" charset="2"/>
              </a:rPr>
              <a:t>0.4 x 8 = 3.2  entero = 3, fracción = 0.2</a:t>
            </a:r>
          </a:p>
          <a:p>
            <a:r>
              <a:rPr lang="es-MX" dirty="0">
                <a:sym typeface="Wingdings" panose="05000000000000000000" pitchFamily="2" charset="2"/>
              </a:rPr>
              <a:t>0.2 x 8 = 1.6  entero = 1, fracción = 0.6</a:t>
            </a:r>
          </a:p>
          <a:p>
            <a:r>
              <a:rPr lang="es-MX" dirty="0">
                <a:sym typeface="Wingdings" panose="05000000000000000000" pitchFamily="2" charset="2"/>
              </a:rPr>
              <a:t>Se repite el ciclo</a:t>
            </a:r>
          </a:p>
          <a:p>
            <a:r>
              <a:rPr lang="es-MX" dirty="0">
                <a:sym typeface="Wingdings" panose="05000000000000000000" pitchFamily="2" charset="2"/>
              </a:rPr>
              <a:t>Conclusión: 0.2</a:t>
            </a:r>
            <a:r>
              <a:rPr lang="es-MX" baseline="-25000" dirty="0">
                <a:sym typeface="Wingdings" panose="05000000000000000000" pitchFamily="2" charset="2"/>
              </a:rPr>
              <a:t>10</a:t>
            </a:r>
            <a:r>
              <a:rPr lang="es-MX" dirty="0">
                <a:sym typeface="Wingdings" panose="05000000000000000000" pitchFamily="2" charset="2"/>
              </a:rPr>
              <a:t> = 0.1463</a:t>
            </a:r>
            <a:r>
              <a:rPr lang="es-MX" baseline="-25000" dirty="0">
                <a:sym typeface="Wingdings" panose="05000000000000000000" pitchFamily="2" charset="2"/>
              </a:rPr>
              <a:t>8</a:t>
            </a:r>
            <a:r>
              <a:rPr lang="es-MX" dirty="0">
                <a:sym typeface="Wingdings" panose="05000000000000000000" pitchFamily="2" charset="2"/>
              </a:rPr>
              <a:t> con 4 cifras significativas.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73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Conversión de base </a:t>
            </a:r>
            <a:r>
              <a:rPr lang="es-MX" i="1" dirty="0"/>
              <a:t>r</a:t>
            </a:r>
            <a:r>
              <a:rPr lang="es-MX" dirty="0"/>
              <a:t> a base </a:t>
            </a:r>
            <a:r>
              <a:rPr lang="es-MX" i="1" dirty="0"/>
              <a:t>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/>
              <a:t>Convertir el número de base </a:t>
            </a:r>
            <a:r>
              <a:rPr lang="es-MX" i="1" dirty="0"/>
              <a:t>r</a:t>
            </a:r>
            <a:r>
              <a:rPr lang="es-MX" dirty="0"/>
              <a:t> a base 10.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Convertir el resultado de base 10 a base </a:t>
            </a:r>
            <a:r>
              <a:rPr lang="es-MX" i="1" dirty="0"/>
              <a:t>s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793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base 16 a base 2: convertir cada dígito hexadecimal usando la tabla siguiente.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19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6379830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58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Sistema decimal (base 10)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Utiliza 10 dígitos: 0, 1, 2, 3, 4, 5, 6, 7, 8, 9.</a:t>
            </a:r>
          </a:p>
          <a:p>
            <a:r>
              <a:rPr lang="es-MX" dirty="0"/>
              <a:t>Es un sistema posicional: el valor numérico de un dígito depende de su posición</a:t>
            </a:r>
          </a:p>
          <a:p>
            <a:r>
              <a:rPr lang="es-MX" dirty="0">
                <a:solidFill>
                  <a:srgbClr val="FF0000"/>
                </a:solidFill>
              </a:rPr>
              <a:t>7</a:t>
            </a:r>
            <a:r>
              <a:rPr lang="es-MX" dirty="0"/>
              <a:t>1</a:t>
            </a:r>
            <a:r>
              <a:rPr lang="es-MX" dirty="0">
                <a:solidFill>
                  <a:srgbClr val="00B050"/>
                </a:solidFill>
              </a:rPr>
              <a:t>7</a:t>
            </a:r>
            <a:r>
              <a:rPr lang="es-MX" dirty="0"/>
              <a:t>.</a:t>
            </a:r>
            <a:r>
              <a:rPr lang="es-MX" dirty="0">
                <a:solidFill>
                  <a:srgbClr val="0070C0"/>
                </a:solidFill>
              </a:rPr>
              <a:t>7</a:t>
            </a:r>
            <a:r>
              <a:rPr lang="es-MX" dirty="0"/>
              <a:t>5</a:t>
            </a:r>
          </a:p>
          <a:p>
            <a:r>
              <a:rPr lang="es-MX" dirty="0"/>
              <a:t>El </a:t>
            </a:r>
            <a:r>
              <a:rPr lang="es-MX" dirty="0">
                <a:solidFill>
                  <a:srgbClr val="FF0000"/>
                </a:solidFill>
              </a:rPr>
              <a:t>7</a:t>
            </a:r>
            <a:r>
              <a:rPr lang="es-MX" dirty="0"/>
              <a:t> </a:t>
            </a:r>
            <a:r>
              <a:rPr lang="es-MX" dirty="0">
                <a:solidFill>
                  <a:srgbClr val="FF0000"/>
                </a:solidFill>
              </a:rPr>
              <a:t>rojo</a:t>
            </a:r>
            <a:r>
              <a:rPr lang="es-MX" dirty="0"/>
              <a:t> vale 700.</a:t>
            </a:r>
          </a:p>
          <a:p>
            <a:r>
              <a:rPr lang="es-MX" dirty="0"/>
              <a:t>El </a:t>
            </a:r>
            <a:r>
              <a:rPr lang="es-MX" dirty="0">
                <a:solidFill>
                  <a:srgbClr val="00B050"/>
                </a:solidFill>
              </a:rPr>
              <a:t>7 verde</a:t>
            </a:r>
            <a:r>
              <a:rPr lang="es-MX" dirty="0"/>
              <a:t> vale 7.</a:t>
            </a:r>
          </a:p>
          <a:p>
            <a:r>
              <a:rPr lang="es-MX" dirty="0"/>
              <a:t>El </a:t>
            </a:r>
            <a:r>
              <a:rPr lang="es-MX" dirty="0">
                <a:solidFill>
                  <a:srgbClr val="0070C0"/>
                </a:solidFill>
              </a:rPr>
              <a:t>7 azul</a:t>
            </a:r>
            <a:r>
              <a:rPr lang="es-MX" dirty="0"/>
              <a:t> vale 0.7.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33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Ejemplo: convertir 72.E5C de base 16 a base 2.</a:t>
            </a:r>
          </a:p>
          <a:p>
            <a:r>
              <a:rPr lang="es-MX" dirty="0"/>
              <a:t>                   7      2         E       5      C</a:t>
            </a:r>
          </a:p>
          <a:p>
            <a:r>
              <a:rPr lang="es-MX" dirty="0"/>
              <a:t>72.E5C</a:t>
            </a:r>
            <a:r>
              <a:rPr lang="es-MX" baseline="-25000" dirty="0"/>
              <a:t> </a:t>
            </a:r>
            <a:r>
              <a:rPr lang="es-MX" dirty="0"/>
              <a:t>= 0111 0010 . 1110 0101 1100</a:t>
            </a:r>
          </a:p>
          <a:p>
            <a:r>
              <a:rPr lang="es-MX" dirty="0"/>
              <a:t>72.E5C</a:t>
            </a:r>
            <a:r>
              <a:rPr lang="es-MX" baseline="-25000" dirty="0"/>
              <a:t>16 </a:t>
            </a:r>
            <a:r>
              <a:rPr lang="es-MX" dirty="0"/>
              <a:t>= 1110010.1110010111</a:t>
            </a:r>
            <a:r>
              <a:rPr lang="es-MX" baseline="-25000" dirty="0"/>
              <a:t>2</a:t>
            </a:r>
            <a:r>
              <a:rPr lang="es-MX" dirty="0"/>
              <a:t>, después de quitar los espacios y los ceros superfluos.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77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base 2 a base 16:</a:t>
            </a:r>
          </a:p>
          <a:p>
            <a:pPr lvl="1"/>
            <a:r>
              <a:rPr lang="es-MX" dirty="0"/>
              <a:t>Si el número de dígitos de la parte entera no es múltiplo de 4, se agregan ceros a la izquierda.</a:t>
            </a:r>
          </a:p>
          <a:p>
            <a:pPr lvl="1"/>
            <a:r>
              <a:rPr lang="es-MX" dirty="0"/>
              <a:t>Si el número de dígitos de la parte fraccionaria no es múltiplo de 4, se agregan ceros a la derecha.</a:t>
            </a:r>
          </a:p>
          <a:p>
            <a:pPr lvl="1"/>
            <a:r>
              <a:rPr lang="es-MX" dirty="0"/>
              <a:t>Se agrupan los dígitos en bloques de 4 a partir del punto decimal.</a:t>
            </a:r>
          </a:p>
          <a:p>
            <a:pPr lvl="1"/>
            <a:r>
              <a:rPr lang="es-MX" dirty="0"/>
              <a:t>Cada bloque de 4 dígitos se convierte a un número hexadecimal usando la tabla.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088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Ejemplo: convertir 101110.01 de base 2 a base 16.</a:t>
            </a:r>
          </a:p>
          <a:p>
            <a:r>
              <a:rPr lang="es-MX" dirty="0"/>
              <a:t>Agregar los ceros necesarios:</a:t>
            </a:r>
          </a:p>
          <a:p>
            <a:r>
              <a:rPr lang="es-MX" dirty="0"/>
              <a:t>101110.01 = 00101110.0100</a:t>
            </a:r>
          </a:p>
          <a:p>
            <a:r>
              <a:rPr lang="es-MX" dirty="0"/>
              <a:t>Convertir cada bloque de 4 dígitos:</a:t>
            </a:r>
          </a:p>
          <a:p>
            <a:r>
              <a:rPr lang="es-MX" dirty="0"/>
              <a:t>    2      E         4</a:t>
            </a:r>
          </a:p>
          <a:p>
            <a:r>
              <a:rPr lang="es-MX" dirty="0"/>
              <a:t>0010 1110 . 0100</a:t>
            </a:r>
          </a:p>
          <a:p>
            <a:r>
              <a:rPr lang="es-MX" dirty="0"/>
              <a:t>101110.01</a:t>
            </a:r>
            <a:r>
              <a:rPr lang="es-MX" baseline="-25000" dirty="0"/>
              <a:t>2</a:t>
            </a:r>
            <a:r>
              <a:rPr lang="es-MX" dirty="0"/>
              <a:t> = 2E.4</a:t>
            </a:r>
            <a:r>
              <a:rPr lang="es-MX" baseline="-25000" dirty="0"/>
              <a:t>16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84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base 8 a base 2: convertir cada dígito octal usando la siguiente tabla: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23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80928"/>
            <a:ext cx="264629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847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Ejemplo: convertir 147.2 de base 8 a base 2.</a:t>
            </a:r>
          </a:p>
          <a:p>
            <a:r>
              <a:rPr lang="es-MX" dirty="0"/>
              <a:t>  1     4     7  .   2</a:t>
            </a:r>
          </a:p>
          <a:p>
            <a:r>
              <a:rPr lang="es-MX" dirty="0"/>
              <a:t>001 100 111 . 010</a:t>
            </a:r>
          </a:p>
          <a:p>
            <a:r>
              <a:rPr lang="es-MX" dirty="0"/>
              <a:t>147.2</a:t>
            </a:r>
            <a:r>
              <a:rPr lang="es-MX" baseline="-25000" dirty="0"/>
              <a:t>8</a:t>
            </a:r>
            <a:r>
              <a:rPr lang="es-MX" dirty="0"/>
              <a:t> = 1100111.01</a:t>
            </a:r>
            <a:r>
              <a:rPr lang="es-MX" baseline="-25000" dirty="0"/>
              <a:t>2</a:t>
            </a:r>
            <a:r>
              <a:rPr lang="es-MX" dirty="0"/>
              <a:t> después de quitar los ceros superfluos.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59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base 2 a base 8: el proceso es semejante a la conversión de base 2 a base 16, la diferencia es que los bloques son de tamaño 3.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363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rápidas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Ejemplo: convertir 11010.01 de base 2 a base 8.</a:t>
            </a:r>
          </a:p>
          <a:p>
            <a:r>
              <a:rPr lang="es-MX" dirty="0"/>
              <a:t>Agregar los ceros necesarios.</a:t>
            </a:r>
          </a:p>
          <a:p>
            <a:r>
              <a:rPr lang="es-MX" dirty="0"/>
              <a:t>11010.01 = 011010.010.</a:t>
            </a:r>
          </a:p>
          <a:p>
            <a:r>
              <a:rPr lang="es-MX" dirty="0"/>
              <a:t>Convertir cada bloque de 3 dígitos.</a:t>
            </a:r>
          </a:p>
          <a:p>
            <a:r>
              <a:rPr lang="es-MX" dirty="0"/>
              <a:t>011 010 . 010</a:t>
            </a:r>
          </a:p>
          <a:p>
            <a:r>
              <a:rPr lang="es-MX" dirty="0"/>
              <a:t>   3     2  .   2</a:t>
            </a:r>
          </a:p>
          <a:p>
            <a:r>
              <a:rPr lang="es-MX" dirty="0"/>
              <a:t>11010.01</a:t>
            </a:r>
            <a:r>
              <a:rPr lang="es-MX" baseline="-25000" dirty="0"/>
              <a:t>2</a:t>
            </a:r>
            <a:r>
              <a:rPr lang="es-MX" dirty="0"/>
              <a:t> = 32.2</a:t>
            </a:r>
            <a:r>
              <a:rPr lang="es-MX" baseline="-25000" dirty="0"/>
              <a:t>8</a:t>
            </a:r>
            <a:r>
              <a:rPr lang="es-MX" dirty="0"/>
              <a:t>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325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 general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valor de un dígito se obtiene multiplicando el dígito por la base (en este caso 10) elevado a la posición del dígito.</a:t>
            </a:r>
          </a:p>
          <a:p>
            <a:r>
              <a:rPr lang="es-MX" dirty="0"/>
              <a:t>La posición se cuenta de forma ascendente a partir del punto decimal hacia la izquierda y de forma descendente hacia la derecha.</a:t>
            </a:r>
          </a:p>
          <a:p>
            <a:r>
              <a:rPr lang="es-MX" dirty="0"/>
              <a:t>5272.49 = 5 x 10</a:t>
            </a:r>
            <a:r>
              <a:rPr lang="es-MX" baseline="30000" dirty="0"/>
              <a:t>3</a:t>
            </a:r>
            <a:r>
              <a:rPr lang="es-MX" dirty="0"/>
              <a:t> + 2 x 10</a:t>
            </a:r>
            <a:r>
              <a:rPr lang="es-MX" baseline="30000" dirty="0"/>
              <a:t>2</a:t>
            </a:r>
            <a:r>
              <a:rPr lang="es-MX" dirty="0"/>
              <a:t> + 7 x 10</a:t>
            </a:r>
            <a:r>
              <a:rPr lang="es-MX" baseline="30000" dirty="0"/>
              <a:t>1</a:t>
            </a:r>
            <a:r>
              <a:rPr lang="es-MX" dirty="0"/>
              <a:t> + 2 x 10</a:t>
            </a:r>
            <a:r>
              <a:rPr lang="es-MX" baseline="30000" dirty="0"/>
              <a:t>0</a:t>
            </a:r>
            <a:r>
              <a:rPr lang="es-MX" dirty="0"/>
              <a:t> + 4 x 10</a:t>
            </a:r>
            <a:r>
              <a:rPr lang="es-MX" baseline="30000" dirty="0"/>
              <a:t>-1</a:t>
            </a:r>
            <a:r>
              <a:rPr lang="es-MX" dirty="0"/>
              <a:t> + 9 x 10</a:t>
            </a:r>
            <a:r>
              <a:rPr lang="es-MX" baseline="30000" dirty="0"/>
              <a:t>-2</a:t>
            </a:r>
          </a:p>
          <a:p>
            <a:r>
              <a:rPr lang="es-MX"/>
              <a:t>5272.49 </a:t>
            </a:r>
            <a:r>
              <a:rPr lang="es-MX" dirty="0"/>
              <a:t>= 5000 + 200 + 70 </a:t>
            </a:r>
            <a:r>
              <a:rPr lang="es-MX"/>
              <a:t>+ 2 </a:t>
            </a:r>
            <a:r>
              <a:rPr lang="es-MX" dirty="0"/>
              <a:t>+ 0.4 + 0.09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64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Sistema binario (base 2)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Utilizado internamente por las computadoras.</a:t>
            </a:r>
          </a:p>
          <a:p>
            <a:r>
              <a:rPr lang="es-MX" dirty="0"/>
              <a:t>Dos dígitos: 0 y 1.</a:t>
            </a:r>
          </a:p>
          <a:p>
            <a:r>
              <a:rPr lang="es-MX" dirty="0"/>
              <a:t>Es posicional.</a:t>
            </a:r>
          </a:p>
          <a:p>
            <a:r>
              <a:rPr lang="es-MX" dirty="0"/>
              <a:t>11001.011</a:t>
            </a:r>
            <a:r>
              <a:rPr lang="es-MX" baseline="-25000" dirty="0"/>
              <a:t>2</a:t>
            </a:r>
            <a:r>
              <a:rPr lang="es-MX" dirty="0"/>
              <a:t> = 1 x 2</a:t>
            </a:r>
            <a:r>
              <a:rPr lang="es-MX" baseline="30000" dirty="0"/>
              <a:t>4</a:t>
            </a:r>
            <a:r>
              <a:rPr lang="es-MX" dirty="0"/>
              <a:t> + 1 x 2</a:t>
            </a:r>
            <a:r>
              <a:rPr lang="es-MX" baseline="30000" dirty="0"/>
              <a:t>3</a:t>
            </a:r>
            <a:r>
              <a:rPr lang="es-MX" dirty="0"/>
              <a:t> + 0 x 2</a:t>
            </a:r>
            <a:r>
              <a:rPr lang="es-MX" baseline="30000" dirty="0"/>
              <a:t>2</a:t>
            </a:r>
            <a:r>
              <a:rPr lang="es-MX" dirty="0"/>
              <a:t> + 0 x 2</a:t>
            </a:r>
            <a:r>
              <a:rPr lang="es-MX" baseline="30000" dirty="0"/>
              <a:t>1</a:t>
            </a:r>
            <a:r>
              <a:rPr lang="es-MX" dirty="0"/>
              <a:t> + 1 x 2</a:t>
            </a:r>
            <a:r>
              <a:rPr lang="es-MX" baseline="30000" dirty="0"/>
              <a:t>0</a:t>
            </a:r>
            <a:r>
              <a:rPr lang="es-MX" dirty="0"/>
              <a:t> + 0 x 2</a:t>
            </a:r>
            <a:r>
              <a:rPr lang="es-MX" baseline="30000" dirty="0"/>
              <a:t>-1</a:t>
            </a:r>
            <a:r>
              <a:rPr lang="es-MX" dirty="0"/>
              <a:t> + 1 x 2</a:t>
            </a:r>
            <a:r>
              <a:rPr lang="es-MX" baseline="30000" dirty="0"/>
              <a:t>-2</a:t>
            </a:r>
            <a:r>
              <a:rPr lang="es-MX" dirty="0"/>
              <a:t> + 1 x 2</a:t>
            </a:r>
            <a:r>
              <a:rPr lang="es-MX" baseline="30000" dirty="0"/>
              <a:t>-3</a:t>
            </a:r>
          </a:p>
          <a:p>
            <a:r>
              <a:rPr lang="es-MX" dirty="0"/>
              <a:t>11001.011</a:t>
            </a:r>
            <a:r>
              <a:rPr lang="es-MX" baseline="-25000" dirty="0"/>
              <a:t>2</a:t>
            </a:r>
            <a:r>
              <a:rPr lang="es-MX" dirty="0"/>
              <a:t> = 16 + 8 + 1 + 0.25 + 0.125</a:t>
            </a:r>
          </a:p>
          <a:p>
            <a:r>
              <a:rPr lang="es-MX" dirty="0"/>
              <a:t>11001.011</a:t>
            </a:r>
            <a:r>
              <a:rPr lang="es-MX" baseline="-25000" dirty="0"/>
              <a:t>2</a:t>
            </a:r>
            <a:r>
              <a:rPr lang="es-MX" dirty="0"/>
              <a:t> = 25.375</a:t>
            </a:r>
            <a:r>
              <a:rPr lang="es-MX" baseline="-25000" dirty="0"/>
              <a:t>10</a:t>
            </a:r>
          </a:p>
          <a:p>
            <a:endParaRPr lang="es-MX" baseline="-25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055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Sistema hexadecimal (base 16)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Se utiliza para representar de forma compacta números binarios.</a:t>
            </a:r>
          </a:p>
          <a:p>
            <a:r>
              <a:rPr lang="es-MX" dirty="0"/>
              <a:t>Utiliza 16 dígitos: 0, 1, 2, 3, 4, 5, 6, 7, 8, 9, a, b, c, d, e, f.</a:t>
            </a:r>
          </a:p>
          <a:p>
            <a:r>
              <a:rPr lang="es-MX" dirty="0"/>
              <a:t>Es posicional.</a:t>
            </a:r>
          </a:p>
          <a:p>
            <a:r>
              <a:rPr lang="da-DK" dirty="0"/>
              <a:t>D6C.5AF</a:t>
            </a:r>
            <a:r>
              <a:rPr lang="da-DK" baseline="-25000" dirty="0"/>
              <a:t>16</a:t>
            </a:r>
            <a:r>
              <a:rPr lang="da-DK" dirty="0"/>
              <a:t> = 13 x 16</a:t>
            </a:r>
            <a:r>
              <a:rPr lang="da-DK" baseline="30000" dirty="0"/>
              <a:t>2</a:t>
            </a:r>
            <a:r>
              <a:rPr lang="da-DK" dirty="0"/>
              <a:t> + 6 x 16</a:t>
            </a:r>
            <a:r>
              <a:rPr lang="da-DK" baseline="30000" dirty="0"/>
              <a:t>1</a:t>
            </a:r>
            <a:r>
              <a:rPr lang="da-DK" dirty="0"/>
              <a:t> + 12 x 16</a:t>
            </a:r>
            <a:r>
              <a:rPr lang="da-DK" baseline="30000" dirty="0"/>
              <a:t>0</a:t>
            </a:r>
            <a:r>
              <a:rPr lang="da-DK" dirty="0"/>
              <a:t> + 5 x 16</a:t>
            </a:r>
            <a:r>
              <a:rPr lang="da-DK" baseline="30000" dirty="0"/>
              <a:t>-1</a:t>
            </a:r>
            <a:r>
              <a:rPr lang="da-DK" dirty="0"/>
              <a:t> + 10 x 16</a:t>
            </a:r>
            <a:r>
              <a:rPr lang="da-DK" baseline="30000" dirty="0"/>
              <a:t>-2</a:t>
            </a:r>
            <a:r>
              <a:rPr lang="da-DK" dirty="0"/>
              <a:t> + 15 x 16</a:t>
            </a:r>
            <a:r>
              <a:rPr lang="da-DK" baseline="30000" dirty="0"/>
              <a:t>-3</a:t>
            </a:r>
          </a:p>
          <a:p>
            <a:r>
              <a:rPr lang="da-DK" dirty="0"/>
              <a:t>D6C.5AF</a:t>
            </a:r>
            <a:r>
              <a:rPr lang="da-DK" baseline="-25000" dirty="0"/>
              <a:t>16</a:t>
            </a:r>
            <a:r>
              <a:rPr lang="da-DK" dirty="0"/>
              <a:t> = 3328 + 96 + 12 + 0.3125 + 0.0390625 + 0.00366210938</a:t>
            </a:r>
          </a:p>
          <a:p>
            <a:r>
              <a:rPr lang="da-DK" dirty="0"/>
              <a:t>D6C.5AF</a:t>
            </a:r>
            <a:r>
              <a:rPr lang="da-DK" baseline="-25000" dirty="0"/>
              <a:t>16</a:t>
            </a:r>
            <a:r>
              <a:rPr lang="da-DK" dirty="0"/>
              <a:t> = 3436.35522460938</a:t>
            </a:r>
            <a:r>
              <a:rPr lang="da-DK" baseline="-25000" dirty="0"/>
              <a:t>10</a:t>
            </a:r>
            <a:endParaRPr lang="es-MX" baseline="-25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236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Sistema octal (base 8)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una alternativa a la base 16.</a:t>
            </a:r>
          </a:p>
          <a:p>
            <a:r>
              <a:rPr lang="es-MX" dirty="0"/>
              <a:t>Utiliza 8 dígitos: 0, 1, 2, 3, 4, 5, 6, 7.</a:t>
            </a:r>
          </a:p>
          <a:p>
            <a:r>
              <a:rPr lang="es-MX" dirty="0"/>
              <a:t>Es posicional.</a:t>
            </a:r>
          </a:p>
          <a:p>
            <a:r>
              <a:rPr lang="es-MX" dirty="0"/>
              <a:t>142.4</a:t>
            </a:r>
            <a:r>
              <a:rPr lang="es-MX" baseline="-25000" dirty="0"/>
              <a:t>8</a:t>
            </a:r>
            <a:r>
              <a:rPr lang="es-MX" dirty="0"/>
              <a:t> = 1 x 8</a:t>
            </a:r>
            <a:r>
              <a:rPr lang="es-MX" baseline="30000" dirty="0"/>
              <a:t>2</a:t>
            </a:r>
            <a:r>
              <a:rPr lang="es-MX" dirty="0"/>
              <a:t> + 4 x 8</a:t>
            </a:r>
            <a:r>
              <a:rPr lang="es-MX" baseline="30000" dirty="0"/>
              <a:t>1</a:t>
            </a:r>
            <a:r>
              <a:rPr lang="es-MX" dirty="0"/>
              <a:t> + 2 x 8</a:t>
            </a:r>
            <a:r>
              <a:rPr lang="es-MX" baseline="30000" dirty="0"/>
              <a:t>0</a:t>
            </a:r>
            <a:r>
              <a:rPr lang="es-MX" dirty="0"/>
              <a:t> + 4 x 8</a:t>
            </a:r>
            <a:r>
              <a:rPr lang="es-MX" baseline="30000" dirty="0"/>
              <a:t>-1</a:t>
            </a:r>
          </a:p>
          <a:p>
            <a:r>
              <a:rPr lang="es-MX" dirty="0"/>
              <a:t>142.4</a:t>
            </a:r>
            <a:r>
              <a:rPr lang="es-MX" baseline="-25000" dirty="0"/>
              <a:t>8</a:t>
            </a:r>
            <a:r>
              <a:rPr lang="es-MX" dirty="0"/>
              <a:t> = 64 + 32 + 2 + 0.5</a:t>
            </a:r>
          </a:p>
          <a:p>
            <a:r>
              <a:rPr lang="es-MX" dirty="0"/>
              <a:t>142.4</a:t>
            </a:r>
            <a:r>
              <a:rPr lang="es-MX" baseline="-25000" dirty="0"/>
              <a:t>8</a:t>
            </a:r>
            <a:r>
              <a:rPr lang="es-MX" dirty="0"/>
              <a:t> = 98.5</a:t>
            </a:r>
            <a:r>
              <a:rPr lang="es-MX" baseline="-25000" dirty="0"/>
              <a:t>10</a:t>
            </a:r>
          </a:p>
          <a:p>
            <a:endParaRPr lang="es-MX" baseline="-25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900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Primeros 32 números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169" y="1935163"/>
            <a:ext cx="7195661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4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Conversiones entre bases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base </a:t>
            </a:r>
            <a:r>
              <a:rPr lang="es-MX" i="1" dirty="0"/>
              <a:t>r</a:t>
            </a:r>
            <a:r>
              <a:rPr lang="es-MX" dirty="0"/>
              <a:t> (</a:t>
            </a:r>
            <a:r>
              <a:rPr lang="es-MX" i="1" dirty="0"/>
              <a:t>r</a:t>
            </a:r>
            <a:r>
              <a:rPr lang="es-MX" dirty="0"/>
              <a:t> !=10) a base 10.</a:t>
            </a:r>
          </a:p>
          <a:p>
            <a:r>
              <a:rPr lang="es-MX" dirty="0"/>
              <a:t>De base 10 a base </a:t>
            </a:r>
            <a:r>
              <a:rPr lang="es-MX" i="1" dirty="0"/>
              <a:t>r</a:t>
            </a:r>
            <a:r>
              <a:rPr lang="es-MX" dirty="0"/>
              <a:t> (</a:t>
            </a:r>
            <a:r>
              <a:rPr lang="es-MX" i="1" dirty="0"/>
              <a:t>r</a:t>
            </a:r>
            <a:r>
              <a:rPr lang="es-MX" dirty="0"/>
              <a:t> !=10).</a:t>
            </a:r>
          </a:p>
          <a:p>
            <a:r>
              <a:rPr lang="es-MX" dirty="0"/>
              <a:t>De base </a:t>
            </a:r>
            <a:r>
              <a:rPr lang="es-MX" i="1" dirty="0"/>
              <a:t>r</a:t>
            </a:r>
            <a:r>
              <a:rPr lang="es-MX" dirty="0"/>
              <a:t> (</a:t>
            </a:r>
            <a:r>
              <a:rPr lang="es-MX" i="1" dirty="0"/>
              <a:t>r</a:t>
            </a:r>
            <a:r>
              <a:rPr lang="es-MX" dirty="0"/>
              <a:t> !=10) a base </a:t>
            </a:r>
            <a:r>
              <a:rPr lang="es-MX" i="1" dirty="0"/>
              <a:t>s</a:t>
            </a:r>
            <a:r>
              <a:rPr lang="es-MX" dirty="0"/>
              <a:t> (</a:t>
            </a:r>
            <a:r>
              <a:rPr lang="es-MX" i="1" dirty="0"/>
              <a:t>s</a:t>
            </a:r>
            <a:r>
              <a:rPr lang="es-MX" dirty="0"/>
              <a:t> !=10).</a:t>
            </a:r>
          </a:p>
          <a:p>
            <a:r>
              <a:rPr lang="es-MX" dirty="0"/>
              <a:t>Conversión rápida entre base 2 y base 16.</a:t>
            </a:r>
          </a:p>
          <a:p>
            <a:r>
              <a:rPr lang="es-MX" dirty="0"/>
              <a:t>Conversión rápida entre base 2 y base 8.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455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Conversión de base </a:t>
            </a:r>
            <a:r>
              <a:rPr lang="es-MX" i="1" dirty="0"/>
              <a:t>r</a:t>
            </a:r>
            <a:r>
              <a:rPr lang="es-MX" dirty="0"/>
              <a:t> a base 10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Se multiplica cada dígito por la base elevada a la posición del dígito.</a:t>
            </a:r>
          </a:p>
          <a:p>
            <a:r>
              <a:rPr lang="es-MX" dirty="0"/>
              <a:t>Dado un número en base </a:t>
            </a:r>
            <a:r>
              <a:rPr lang="es-MX" i="1" dirty="0"/>
              <a:t>r</a:t>
            </a:r>
            <a:r>
              <a:rPr lang="es-MX" dirty="0"/>
              <a:t> con </a:t>
            </a:r>
            <a:r>
              <a:rPr lang="es-MX" i="1" dirty="0"/>
              <a:t>n</a:t>
            </a:r>
            <a:r>
              <a:rPr lang="es-MX" dirty="0"/>
              <a:t> dígitos enteros y </a:t>
            </a:r>
            <a:r>
              <a:rPr lang="es-MX" i="1" dirty="0"/>
              <a:t>m</a:t>
            </a:r>
            <a:r>
              <a:rPr lang="es-MX" dirty="0"/>
              <a:t> dígitos fraccionales: </a:t>
            </a:r>
            <a:r>
              <a:rPr lang="es-MX" i="1" dirty="0"/>
              <a:t>a</a:t>
            </a:r>
            <a:r>
              <a:rPr lang="es-MX" i="1" baseline="-25000" dirty="0"/>
              <a:t>n-</a:t>
            </a:r>
            <a:r>
              <a:rPr lang="es-MX" baseline="-25000" dirty="0"/>
              <a:t>1</a:t>
            </a:r>
            <a:r>
              <a:rPr lang="es-MX" i="1" dirty="0"/>
              <a:t>a</a:t>
            </a:r>
            <a:r>
              <a:rPr lang="es-MX" i="1" baseline="-25000" dirty="0"/>
              <a:t>n-</a:t>
            </a:r>
            <a:r>
              <a:rPr lang="es-MX" baseline="-25000" dirty="0"/>
              <a:t>2</a:t>
            </a:r>
            <a:r>
              <a:rPr lang="es-MX" i="1" dirty="0"/>
              <a:t>…a</a:t>
            </a:r>
            <a:r>
              <a:rPr lang="es-MX" baseline="-25000" dirty="0"/>
              <a:t>1</a:t>
            </a:r>
            <a:r>
              <a:rPr lang="es-MX" i="1" dirty="0"/>
              <a:t>a</a:t>
            </a:r>
            <a:r>
              <a:rPr lang="es-MX" baseline="-25000" dirty="0"/>
              <a:t>0</a:t>
            </a:r>
            <a:r>
              <a:rPr lang="es-MX" i="1" dirty="0"/>
              <a:t>.b</a:t>
            </a:r>
            <a:r>
              <a:rPr lang="es-MX" baseline="-25000" dirty="0"/>
              <a:t>0</a:t>
            </a:r>
            <a:r>
              <a:rPr lang="es-MX" i="1" dirty="0"/>
              <a:t>b</a:t>
            </a:r>
            <a:r>
              <a:rPr lang="es-MX" baseline="-25000" dirty="0"/>
              <a:t>1</a:t>
            </a:r>
            <a:r>
              <a:rPr lang="es-MX" i="1" dirty="0"/>
              <a:t>…b</a:t>
            </a:r>
            <a:r>
              <a:rPr lang="es-MX" i="1" baseline="-25000" dirty="0"/>
              <a:t>m-</a:t>
            </a:r>
            <a:r>
              <a:rPr lang="es-MX" baseline="-25000" dirty="0"/>
              <a:t>2</a:t>
            </a:r>
            <a:r>
              <a:rPr lang="es-MX" i="1" dirty="0"/>
              <a:t>b</a:t>
            </a:r>
            <a:r>
              <a:rPr lang="es-MX" i="1" baseline="-25000" dirty="0"/>
              <a:t>m-</a:t>
            </a:r>
            <a:r>
              <a:rPr lang="es-MX" baseline="-25000" dirty="0"/>
              <a:t>1</a:t>
            </a:r>
            <a:endParaRPr lang="es-MX" dirty="0"/>
          </a:p>
          <a:p>
            <a:r>
              <a:rPr lang="es-MX" dirty="0"/>
              <a:t>La conversión se hace mediante la siguiente ecuación:</a:t>
            </a:r>
          </a:p>
          <a:p>
            <a:r>
              <a:rPr lang="es-MX" i="1" dirty="0"/>
              <a:t>N</a:t>
            </a:r>
            <a:r>
              <a:rPr lang="es-MX" dirty="0"/>
              <a:t> = </a:t>
            </a:r>
            <a:r>
              <a:rPr lang="es-MX" i="1" dirty="0"/>
              <a:t>a</a:t>
            </a:r>
            <a:r>
              <a:rPr lang="es-MX" i="1" baseline="-25000" dirty="0"/>
              <a:t>n</a:t>
            </a:r>
            <a:r>
              <a:rPr lang="es-MX" baseline="-25000" dirty="0"/>
              <a:t>-1</a:t>
            </a:r>
            <a:r>
              <a:rPr lang="es-MX" dirty="0"/>
              <a:t> x </a:t>
            </a:r>
            <a:r>
              <a:rPr lang="es-MX" i="1" dirty="0"/>
              <a:t>r</a:t>
            </a:r>
            <a:r>
              <a:rPr lang="es-MX" i="1" baseline="30000" dirty="0"/>
              <a:t>n</a:t>
            </a:r>
            <a:r>
              <a:rPr lang="es-MX" baseline="30000" dirty="0"/>
              <a:t>-1</a:t>
            </a:r>
            <a:r>
              <a:rPr lang="es-MX" dirty="0"/>
              <a:t> + </a:t>
            </a:r>
            <a:r>
              <a:rPr lang="es-MX" i="1" dirty="0"/>
              <a:t>a</a:t>
            </a:r>
            <a:r>
              <a:rPr lang="es-MX" i="1" baseline="-25000" dirty="0"/>
              <a:t>n</a:t>
            </a:r>
            <a:r>
              <a:rPr lang="es-MX" baseline="-25000" dirty="0"/>
              <a:t>-2</a:t>
            </a:r>
            <a:r>
              <a:rPr lang="es-MX" dirty="0"/>
              <a:t> x </a:t>
            </a:r>
            <a:r>
              <a:rPr lang="es-MX" i="1" dirty="0"/>
              <a:t>r</a:t>
            </a:r>
            <a:r>
              <a:rPr lang="es-MX" i="1" baseline="30000" dirty="0"/>
              <a:t>n</a:t>
            </a:r>
            <a:r>
              <a:rPr lang="es-MX" baseline="30000" dirty="0"/>
              <a:t>-2</a:t>
            </a:r>
            <a:r>
              <a:rPr lang="es-MX" dirty="0"/>
              <a:t> + … + </a:t>
            </a:r>
            <a:r>
              <a:rPr lang="es-MX" i="1" dirty="0"/>
              <a:t>a</a:t>
            </a:r>
            <a:r>
              <a:rPr lang="es-MX" baseline="-25000" dirty="0"/>
              <a:t>1</a:t>
            </a:r>
            <a:r>
              <a:rPr lang="es-MX" dirty="0"/>
              <a:t> x </a:t>
            </a:r>
            <a:r>
              <a:rPr lang="es-MX" i="1" dirty="0"/>
              <a:t>r</a:t>
            </a:r>
            <a:r>
              <a:rPr lang="es-MX" baseline="30000" dirty="0"/>
              <a:t>1</a:t>
            </a:r>
            <a:r>
              <a:rPr lang="es-MX" dirty="0"/>
              <a:t> + </a:t>
            </a:r>
            <a:r>
              <a:rPr lang="es-MX" i="1" dirty="0"/>
              <a:t>a</a:t>
            </a:r>
            <a:r>
              <a:rPr lang="es-MX" baseline="-25000" dirty="0"/>
              <a:t>0</a:t>
            </a:r>
            <a:r>
              <a:rPr lang="es-MX" dirty="0"/>
              <a:t> x </a:t>
            </a:r>
            <a:r>
              <a:rPr lang="es-MX" i="1" dirty="0"/>
              <a:t>r</a:t>
            </a:r>
            <a:r>
              <a:rPr lang="es-MX" baseline="30000" dirty="0"/>
              <a:t>0</a:t>
            </a:r>
            <a:r>
              <a:rPr lang="es-MX" dirty="0"/>
              <a:t> + </a:t>
            </a:r>
            <a:r>
              <a:rPr lang="es-MX" i="1" dirty="0"/>
              <a:t>b</a:t>
            </a:r>
            <a:r>
              <a:rPr lang="es-MX" baseline="-25000" dirty="0"/>
              <a:t>0</a:t>
            </a:r>
            <a:r>
              <a:rPr lang="es-MX" dirty="0"/>
              <a:t> x </a:t>
            </a:r>
            <a:r>
              <a:rPr lang="es-MX" i="1" dirty="0"/>
              <a:t>r</a:t>
            </a:r>
            <a:r>
              <a:rPr lang="es-MX" baseline="30000" dirty="0"/>
              <a:t>--1</a:t>
            </a:r>
            <a:r>
              <a:rPr lang="es-MX" dirty="0"/>
              <a:t> + </a:t>
            </a:r>
            <a:r>
              <a:rPr lang="es-MX" i="1" dirty="0"/>
              <a:t>b</a:t>
            </a:r>
            <a:r>
              <a:rPr lang="es-MX" baseline="-25000" dirty="0"/>
              <a:t>1</a:t>
            </a:r>
            <a:r>
              <a:rPr lang="es-MX" dirty="0"/>
              <a:t> x </a:t>
            </a:r>
            <a:r>
              <a:rPr lang="es-MX" i="1" dirty="0"/>
              <a:t>r</a:t>
            </a:r>
            <a:r>
              <a:rPr lang="es-MX" baseline="30000" dirty="0"/>
              <a:t>--2</a:t>
            </a:r>
            <a:r>
              <a:rPr lang="es-MX" dirty="0"/>
              <a:t> + … + </a:t>
            </a:r>
            <a:r>
              <a:rPr lang="es-MX" i="1" dirty="0"/>
              <a:t>b</a:t>
            </a:r>
            <a:r>
              <a:rPr lang="es-MX" i="1" baseline="-25000" dirty="0"/>
              <a:t>m</a:t>
            </a:r>
            <a:r>
              <a:rPr lang="es-MX" baseline="-25000" dirty="0"/>
              <a:t>-2</a:t>
            </a:r>
            <a:r>
              <a:rPr lang="es-MX" dirty="0"/>
              <a:t> </a:t>
            </a:r>
            <a:r>
              <a:rPr lang="es-MX"/>
              <a:t>x </a:t>
            </a:r>
            <a:r>
              <a:rPr lang="es-MX" i="1"/>
              <a:t>r</a:t>
            </a:r>
            <a:r>
              <a:rPr lang="es-MX" baseline="30000"/>
              <a:t>--(</a:t>
            </a:r>
            <a:r>
              <a:rPr lang="es-MX" i="1" baseline="30000" dirty="0"/>
              <a:t>m</a:t>
            </a:r>
            <a:r>
              <a:rPr lang="es-MX" baseline="30000" dirty="0"/>
              <a:t>-1)</a:t>
            </a:r>
            <a:r>
              <a:rPr lang="es-MX" dirty="0"/>
              <a:t> + </a:t>
            </a:r>
            <a:r>
              <a:rPr lang="es-MX" i="1" dirty="0"/>
              <a:t>b</a:t>
            </a:r>
            <a:r>
              <a:rPr lang="es-MX" i="1" baseline="-25000" dirty="0"/>
              <a:t>m</a:t>
            </a:r>
            <a:r>
              <a:rPr lang="es-MX" baseline="-25000" dirty="0"/>
              <a:t>-1</a:t>
            </a:r>
            <a:r>
              <a:rPr lang="es-MX" dirty="0"/>
              <a:t> </a:t>
            </a:r>
            <a:r>
              <a:rPr lang="es-MX"/>
              <a:t>x </a:t>
            </a:r>
            <a:r>
              <a:rPr lang="es-MX" i="1"/>
              <a:t>r</a:t>
            </a:r>
            <a:r>
              <a:rPr lang="es-MX" baseline="30000"/>
              <a:t>--</a:t>
            </a:r>
            <a:r>
              <a:rPr lang="es-MX" i="1" baseline="30000"/>
              <a:t>m</a:t>
            </a:r>
            <a:endParaRPr lang="es-MX" dirty="0"/>
          </a:p>
          <a:p>
            <a:r>
              <a:rPr lang="es-MX" dirty="0"/>
              <a:t>Dónde </a:t>
            </a:r>
            <a:r>
              <a:rPr lang="es-MX" i="1" dirty="0"/>
              <a:t>N</a:t>
            </a:r>
            <a:r>
              <a:rPr lang="es-MX" dirty="0"/>
              <a:t> es el número en base 10.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8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4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C00000"/>
      </a:hlink>
      <a:folHlink>
        <a:srgbClr val="C0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1415</Words>
  <Application>Microsoft Office PowerPoint</Application>
  <PresentationFormat>On-screen Show (4:3)</PresentationFormat>
  <Paragraphs>185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 2</vt:lpstr>
      <vt:lpstr>Flujo</vt:lpstr>
      <vt:lpstr>Sistemas numéricos</vt:lpstr>
      <vt:lpstr>Sistema decimal (base 10)</vt:lpstr>
      <vt:lpstr>En general</vt:lpstr>
      <vt:lpstr>Sistema binario (base 2)</vt:lpstr>
      <vt:lpstr>Sistema hexadecimal (base 16)</vt:lpstr>
      <vt:lpstr>Sistema octal (base 8)</vt:lpstr>
      <vt:lpstr>Primeros 32 números</vt:lpstr>
      <vt:lpstr>Conversiones entre bases</vt:lpstr>
      <vt:lpstr>Conversión de base r a base 10</vt:lpstr>
      <vt:lpstr>Ejemplo</vt:lpstr>
      <vt:lpstr>Conversión de base 10 a base r</vt:lpstr>
      <vt:lpstr>Conversión de base 10 a base r</vt:lpstr>
      <vt:lpstr>Ejemplo</vt:lpstr>
      <vt:lpstr>Parte entera</vt:lpstr>
      <vt:lpstr>Parte fraccionaria</vt:lpstr>
      <vt:lpstr>Atención</vt:lpstr>
      <vt:lpstr>Parte fraccionaria</vt:lpstr>
      <vt:lpstr>Conversión de base r a base s</vt:lpstr>
      <vt:lpstr>Conversiones rápidas</vt:lpstr>
      <vt:lpstr>Conversiones rápidas</vt:lpstr>
      <vt:lpstr>Conversiones rápidas</vt:lpstr>
      <vt:lpstr>Conversiones rápidas</vt:lpstr>
      <vt:lpstr>Conversiones rápidas</vt:lpstr>
      <vt:lpstr>Conversiones rápidas</vt:lpstr>
      <vt:lpstr>Conversiones rápidas</vt:lpstr>
      <vt:lpstr>Conversiones rápidas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numéricos</dc:title>
  <cp:lastModifiedBy>HECTOR ANTONIO VILLA MARTINEZ</cp:lastModifiedBy>
  <cp:revision>30</cp:revision>
  <dcterms:modified xsi:type="dcterms:W3CDTF">2021-01-20T00:48:44Z</dcterms:modified>
</cp:coreProperties>
</file>