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7" r:id="rId9"/>
    <p:sldId id="268" r:id="rId10"/>
    <p:sldId id="265" r:id="rId11"/>
    <p:sldId id="266" r:id="rId12"/>
    <p:sldId id="269" r:id="rId13"/>
  </p:sldIdLst>
  <p:sldSz cx="9144000" cy="6858000" type="screen4x3"/>
  <p:notesSz cx="7315200" cy="96012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4"/>
  </p:normalViewPr>
  <p:slideViewPr>
    <p:cSldViewPr>
      <p:cViewPr varScale="1">
        <p:scale>
          <a:sx n="56" d="100"/>
          <a:sy n="56" d="100"/>
        </p:scale>
        <p:origin x="15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A898A-B7A8-4832-96A5-51B731F404A0}" type="datetimeFigureOut">
              <a:rPr lang="es-MX" smtClean="0"/>
              <a:t>14/01/2025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81172-E6AB-40E1-96FC-10893EB45D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887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58DF4-9EA8-45BB-A8DF-28BA7B3AE623}" type="datetime1">
              <a:rPr lang="es-ES" smtClean="0"/>
              <a:t>14/01/2025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69A2-748B-4146-AD57-7728644D2C0B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D105B-FB6D-480A-A880-EED880B046B1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A699F-329D-4DAB-B397-F19F77A11C68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9321-B63B-4A28-9243-8B864C7F3084}" type="datetime1">
              <a:rPr lang="es-ES" smtClean="0"/>
              <a:t>14/01/2025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9768-FF69-4C7E-A36D-D176737EA66D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6072E-7C03-42B6-9FEE-BFA2BBBCCB5F}" type="datetime1">
              <a:rPr lang="es-ES" smtClean="0"/>
              <a:t>14/01/2025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4E949-F5FA-4E94-B0E5-084539EAD77B}" type="datetime1">
              <a:rPr lang="es-ES" smtClean="0"/>
              <a:t>14/01/2025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AD43-2443-4415-8CF3-3592848F9FEC}" type="datetime1">
              <a:rPr lang="es-ES" smtClean="0"/>
              <a:t>14/01/2025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1F4DE-4564-4046-84E1-7B5D1271E6C9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51BBE-47D2-474B-8ADC-920896472F23}" type="datetime1">
              <a:rPr lang="es-ES" smtClean="0"/>
              <a:t>14/01/2025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685AF6-C3F0-435A-A5C4-1279A8137CF7}" type="datetime1">
              <a:rPr lang="es-ES" smtClean="0"/>
              <a:t>14/01/2025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s-ES"/>
              <a:t>Uniiversidad de Sonora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villa17@gmail.com" TargetMode="External"/><Relationship Id="rId2" Type="http://schemas.openxmlformats.org/officeDocument/2006/relationships/hyperlink" Target="mailto:hvilla@mat.uson.mx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.uson.mx/~havillam/ca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gs.statcounter.com/platform-market-share/desktop-mobile-tablet/worldwide/#monthly-200901-20230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s.statcounter.com/platform-market-share/desktop-mobile-tablet/worldwide/#monthly-200901-20230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Arquitectura de computadoras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144680"/>
          </a:xfrm>
        </p:spPr>
        <p:txBody>
          <a:bodyPr>
            <a:normAutofit/>
          </a:bodyPr>
          <a:lstStyle/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Héctor Antonio Villa Martínez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hector punto villa arroba unison punto mx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hvilla17 arroba gmail punto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com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6600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Características </a:t>
            </a:r>
            <a:r>
              <a:rPr lang="es-MX" dirty="0" err="1"/>
              <a:t>CPUs</a:t>
            </a:r>
            <a:r>
              <a:rPr lang="es-MX" dirty="0"/>
              <a:t> modernas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Ejecución fuera de orden</a:t>
            </a:r>
            <a:r>
              <a:rPr lang="es-MX" dirty="0"/>
              <a:t>. Las instrucciones no necesariamente se ejecutan en el orden del programa.</a:t>
            </a:r>
          </a:p>
          <a:p>
            <a:r>
              <a:rPr lang="es-MX" b="1" dirty="0"/>
              <a:t>Paralelismo</a:t>
            </a:r>
            <a:r>
              <a:rPr lang="es-MX" dirty="0"/>
              <a:t>. Ejecutan varias instrucciones a la vez.</a:t>
            </a:r>
          </a:p>
          <a:p>
            <a:r>
              <a:rPr lang="es-MX" b="1" dirty="0" err="1"/>
              <a:t>Pipelining</a:t>
            </a:r>
            <a:r>
              <a:rPr lang="es-MX" dirty="0"/>
              <a:t>. Ejecutan una secuencia de instrucciones de forma traslapada.</a:t>
            </a:r>
          </a:p>
          <a:p>
            <a:r>
              <a:rPr lang="es-MX" b="1" dirty="0"/>
              <a:t>Especulación</a:t>
            </a:r>
            <a:r>
              <a:rPr lang="es-MX" dirty="0"/>
              <a:t>. Intentan adivinar el camino de ejecución.</a:t>
            </a:r>
          </a:p>
          <a:p>
            <a:r>
              <a:rPr lang="es-MX" b="1" dirty="0"/>
              <a:t>Bajo consumo de energía</a:t>
            </a:r>
            <a:r>
              <a:rPr lang="es-MX" dirty="0"/>
              <a:t>. Importante en las </a:t>
            </a:r>
            <a:r>
              <a:rPr lang="es-MX" dirty="0" err="1"/>
              <a:t>CPUs</a:t>
            </a:r>
            <a:r>
              <a:rPr lang="es-MX" dirty="0"/>
              <a:t> móviles.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E9B63E2-CB50-4583-BC3E-5049DC7A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EC8DCD1-33D0-4604-B19A-CB77F763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531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Características CPU modernas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Jerarquía del sistema de memoria</a:t>
            </a:r>
            <a:r>
              <a:rPr lang="es-MX" dirty="0"/>
              <a:t>. Varias memorias con distinta capacidad y rapidez organizadas en una jerarquía: memoria caché, memoria principal, disco duro, almacenamiento externo.</a:t>
            </a:r>
          </a:p>
          <a:p>
            <a:r>
              <a:rPr lang="es-MX" b="1" dirty="0" err="1"/>
              <a:t>Multicore</a:t>
            </a:r>
            <a:r>
              <a:rPr lang="es-MX" dirty="0"/>
              <a:t>. Varios </a:t>
            </a:r>
            <a:r>
              <a:rPr lang="es-MX" dirty="0" err="1"/>
              <a:t>cores</a:t>
            </a:r>
            <a:r>
              <a:rPr lang="es-MX" dirty="0"/>
              <a:t> (núcleos). Cada core es una CPU independiente.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4C1DDE-DCAA-4C0C-B3D5-E9C2044C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088304B-999A-40D1-AF32-22DB4C20A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52D0D4-B053-435F-B0AB-B8084BA49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Ley de Moore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F0B005-4534-4071-9CDC-7C30D3E91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Establecida en 1965 por Gordon Moore (Intel).</a:t>
            </a:r>
          </a:p>
          <a:p>
            <a:r>
              <a:rPr lang="es-MX" dirty="0"/>
              <a:t>Afirma que los componentes </a:t>
            </a:r>
            <a:r>
              <a:rPr lang="es-MX"/>
              <a:t>de los circuitos </a:t>
            </a:r>
            <a:r>
              <a:rPr lang="es-MX" dirty="0"/>
              <a:t>integrados se duplican cada 18 a 24 meses.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4A4A822-55CF-4449-816B-9CF7EBFF0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AADBCB-209D-4CB9-AE6D-D93B8AFF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87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Estudiar la organización de una computadora, para conocer: </a:t>
            </a:r>
          </a:p>
          <a:p>
            <a:pPr lvl="1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La relación de un lenguaje de alto nivel y un lenguaje de máquina.</a:t>
            </a:r>
          </a:p>
          <a:p>
            <a:pPr lvl="1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Cómo el hardware ejecuta los programas.</a:t>
            </a:r>
          </a:p>
          <a:p>
            <a:pPr lvl="1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Cómo un programa puede aprovechar la arquitectura de la CPU para correr más rápido.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10D4DB-D2EC-4780-92EB-772191DF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C4AE55-6792-4439-B6F0-7F6BFC075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86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Temario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Sistemas numéricos</a:t>
            </a:r>
          </a:p>
          <a:p>
            <a:r>
              <a:rPr lang="es-MX" dirty="0"/>
              <a:t>Lenguaje ensamblador MIPS</a:t>
            </a:r>
          </a:p>
          <a:p>
            <a:r>
              <a:rPr lang="es-MX" dirty="0"/>
              <a:t>CPU (unidad central de procesamiento)</a:t>
            </a:r>
          </a:p>
          <a:p>
            <a:r>
              <a:rPr lang="es-MX" dirty="0"/>
              <a:t>Optimización de programas</a:t>
            </a:r>
          </a:p>
          <a:p>
            <a:r>
              <a:rPr lang="es-MX" dirty="0"/>
              <a:t>Sistema de memoria</a:t>
            </a:r>
          </a:p>
          <a:p>
            <a:r>
              <a:rPr lang="es-MX" dirty="0"/>
              <a:t>Procesadores paralelos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D449C4F-19C6-48CD-9B3A-468CF647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EC7FCB-07F4-4603-AC73-9280F2A19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842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Computer Organization and Design: The Hardware/Software Interface, 5th Edition</a:t>
            </a:r>
          </a:p>
          <a:p>
            <a:pPr marL="0" indent="0">
              <a:buNone/>
            </a:pPr>
            <a:r>
              <a:rPr lang="en-US" dirty="0"/>
              <a:t>   David A. Patterson y John L. Hennessy</a:t>
            </a:r>
          </a:p>
          <a:p>
            <a:pPr marL="0" indent="0">
              <a:buNone/>
            </a:pPr>
            <a:r>
              <a:rPr lang="en-US" dirty="0"/>
              <a:t>   Morgan Kaufmann</a:t>
            </a:r>
          </a:p>
          <a:p>
            <a:pPr marL="0" indent="0">
              <a:buNone/>
            </a:pPr>
            <a:r>
              <a:rPr lang="en-US" dirty="0"/>
              <a:t>   San Francisco, CA, 2014</a:t>
            </a:r>
          </a:p>
          <a:p>
            <a:r>
              <a:rPr lang="en-US" b="1" dirty="0"/>
              <a:t>Computer Systems: A Programmer's Perspective, 3rd Edition</a:t>
            </a:r>
          </a:p>
          <a:p>
            <a:pPr marL="0" indent="0">
              <a:buNone/>
            </a:pPr>
            <a:r>
              <a:rPr lang="en-US" dirty="0"/>
              <a:t>   Randal E. Bryant y David R. </a:t>
            </a:r>
            <a:r>
              <a:rPr lang="en-US" dirty="0" err="1"/>
              <a:t>O'Hallaron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Pearson Education Limited 2016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A90B09-27DB-40FC-B197-0DD9307B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ADBBE18-EBE4-4F96-8393-F77097D65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92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Material adicional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Temario y apuntes en la página del curso:</a:t>
            </a:r>
          </a:p>
          <a:p>
            <a:r>
              <a:rPr lang="es-MX" dirty="0">
                <a:hlinkClick r:id="rId2"/>
              </a:rPr>
              <a:t>http://www.mat.uson.mx/~havillam/ca/index.html</a:t>
            </a:r>
            <a:endParaRPr lang="es-MX" dirty="0"/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35049DE-FF92-4552-9D84-D1CDF12A3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1543F7-BD3B-49D6-AEB7-004B5D68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87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Era </a:t>
            </a:r>
            <a:r>
              <a:rPr lang="es-MX" dirty="0" err="1"/>
              <a:t>PostPC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500" b="1" dirty="0"/>
              <a:t>Fuente: </a:t>
            </a:r>
            <a:r>
              <a:rPr lang="es-MX" sz="1500" b="1" dirty="0">
                <a:hlinkClick r:id="rId2"/>
              </a:rPr>
              <a:t>https://gs.statcounter.com/platform-market-share/desktop-mobile-tablet/worldwide/#monthly-200901-202301</a:t>
            </a:r>
            <a:endParaRPr lang="es-MX" sz="1500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71314"/>
            <a:ext cx="7272808" cy="3794802"/>
          </a:xfrm>
          <a:prstGeom prst="rect">
            <a:avLst/>
          </a:prstGeom>
        </p:spPr>
      </p:pic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3187F2-5990-453F-9868-DA9D229F3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F62239-8F78-40EF-9EED-C7BF270E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53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Era </a:t>
            </a:r>
            <a:r>
              <a:rPr lang="es-MX" dirty="0" err="1"/>
              <a:t>PostPC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500" b="1" dirty="0"/>
              <a:t>Fuente: </a:t>
            </a:r>
            <a:r>
              <a:rPr lang="es-MX" sz="1500" b="1" dirty="0">
                <a:hlinkClick r:id="rId2"/>
              </a:rPr>
              <a:t>https://gs.statcounter.com/platform-market-share/desktop-mobile-tablet/worldwide/#monthly-200901-202301</a:t>
            </a:r>
            <a:endParaRPr lang="es-MX" sz="1500" b="1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072830"/>
              </p:ext>
            </p:extLst>
          </p:nvPr>
        </p:nvGraphicFramePr>
        <p:xfrm>
          <a:off x="1524000" y="1935480"/>
          <a:ext cx="6096000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7042272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9361594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12356356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19569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Fecha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Desktop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Tablet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9363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99.33%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0.67%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331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95.7%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  4.3%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357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82.41%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13.56%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4.03%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5060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62.38%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31.06%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6.55%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06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45.27%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49.6%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5.13%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940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Enero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47.02%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49.11%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3.87%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04965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s-MX" dirty="0"/>
                        <a:t>Enero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41.45%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55.68%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2.87%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1321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es-MX" dirty="0"/>
                        <a:t>Enero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39.28%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58.6%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2.12%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869420"/>
                  </a:ext>
                </a:extLst>
              </a:tr>
            </a:tbl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2D3F49-5D47-4210-ADDE-799A5E99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A9C9CD-E839-4111-B0BF-757D192D2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358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4B27E2-71D7-4868-A65B-FF054C8CA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Rendimiento de un programa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26412-DF6C-4CAF-B4C0-4A911C150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El rendimiento de un programa depende de: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El algoritmo usado en el programa.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El software utilizado para crear y traducir el programa fuente a instrucciones de máquina.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La computadora utilizada para ejecutar esas instrucciones.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CB7086-12C1-4967-8C39-6A6247B8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E0305F-466A-42C7-8557-A82674F64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32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519AC0-B6F3-4416-B167-70FE02B6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Rendimiento de un programa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9FF77C-E474-47C4-AB77-009912AC9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COD:HSI, p. 9.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D2E904-A506-40AA-8FC7-DF300195A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Uniiversidad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0FD7CC-304C-477B-BBF8-6D3B501F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9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8E99E96-4671-4E2B-8AD4-888EE39AF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154272"/>
            <a:ext cx="8229600" cy="284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06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FF000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250</TotalTime>
  <Words>514</Words>
  <Application>Microsoft Office PowerPoint</Application>
  <PresentationFormat>Presentación en pantalla (4:3)</PresentationFormat>
  <Paragraphs>132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 2</vt:lpstr>
      <vt:lpstr>Flujo</vt:lpstr>
      <vt:lpstr>Arquitectura de computadoras</vt:lpstr>
      <vt:lpstr>Objetivos</vt:lpstr>
      <vt:lpstr>Temario</vt:lpstr>
      <vt:lpstr>Bibliografía</vt:lpstr>
      <vt:lpstr>Material adicional</vt:lpstr>
      <vt:lpstr>Era PostPC</vt:lpstr>
      <vt:lpstr>Era PostPC</vt:lpstr>
      <vt:lpstr>Rendimiento de un programa</vt:lpstr>
      <vt:lpstr>Rendimiento de un programa</vt:lpstr>
      <vt:lpstr>Características CPUs modernas</vt:lpstr>
      <vt:lpstr>Características CPU modernas</vt:lpstr>
      <vt:lpstr>Ley de Moore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Arquitectura de computadoras</dc:title>
  <cp:lastModifiedBy>HECTOR ANTONIO VILLA MARTINEZ</cp:lastModifiedBy>
  <cp:revision>26</cp:revision>
  <cp:lastPrinted>2018-01-15T16:48:54Z</cp:lastPrinted>
  <dcterms:modified xsi:type="dcterms:W3CDTF">2025-01-15T04:47:59Z</dcterms:modified>
</cp:coreProperties>
</file>